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46" r:id="rId3"/>
    <p:sldId id="276" r:id="rId4"/>
    <p:sldId id="293" r:id="rId5"/>
    <p:sldId id="290" r:id="rId6"/>
    <p:sldId id="260" r:id="rId7"/>
    <p:sldId id="257" r:id="rId8"/>
    <p:sldId id="266" r:id="rId9"/>
    <p:sldId id="335" r:id="rId10"/>
    <p:sldId id="264" r:id="rId11"/>
    <p:sldId id="265" r:id="rId12"/>
    <p:sldId id="268" r:id="rId13"/>
    <p:sldId id="267" r:id="rId14"/>
    <p:sldId id="278" r:id="rId15"/>
    <p:sldId id="271" r:id="rId16"/>
    <p:sldId id="287" r:id="rId17"/>
    <p:sldId id="273" r:id="rId18"/>
    <p:sldId id="272" r:id="rId19"/>
    <p:sldId id="334" r:id="rId20"/>
    <p:sldId id="311" r:id="rId21"/>
    <p:sldId id="333" r:id="rId22"/>
    <p:sldId id="360" r:id="rId23"/>
    <p:sldId id="312" r:id="rId24"/>
    <p:sldId id="351" r:id="rId25"/>
    <p:sldId id="352" r:id="rId26"/>
    <p:sldId id="357" r:id="rId27"/>
    <p:sldId id="307" r:id="rId28"/>
    <p:sldId id="347" r:id="rId29"/>
    <p:sldId id="330" r:id="rId30"/>
    <p:sldId id="320" r:id="rId31"/>
    <p:sldId id="341" r:id="rId32"/>
    <p:sldId id="353" r:id="rId33"/>
    <p:sldId id="331" r:id="rId34"/>
    <p:sldId id="356" r:id="rId35"/>
    <p:sldId id="329" r:id="rId36"/>
    <p:sldId id="339" r:id="rId37"/>
    <p:sldId id="348" r:id="rId38"/>
    <p:sldId id="349" r:id="rId39"/>
    <p:sldId id="338" r:id="rId40"/>
    <p:sldId id="317" r:id="rId41"/>
    <p:sldId id="319" r:id="rId42"/>
    <p:sldId id="318" r:id="rId43"/>
    <p:sldId id="361" r:id="rId44"/>
    <p:sldId id="358" r:id="rId45"/>
    <p:sldId id="359" r:id="rId46"/>
    <p:sldId id="362" r:id="rId47"/>
    <p:sldId id="332" r:id="rId48"/>
    <p:sldId id="354" r:id="rId49"/>
    <p:sldId id="340" r:id="rId50"/>
    <p:sldId id="344" r:id="rId51"/>
    <p:sldId id="355" r:id="rId52"/>
    <p:sldId id="350" r:id="rId5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>
        <p:scale>
          <a:sx n="59" d="100"/>
          <a:sy n="59" d="100"/>
        </p:scale>
        <p:origin x="115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C4A5-FBF1-4005-968F-A74198F2232D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8B6A-4986-401C-8B7A-4D14E524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8B6A-4986-401C-8B7A-4D14E524C9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8B6A-4986-401C-8B7A-4D14E524C9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2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0EE9-1D56-4F69-A516-5D15EB2E6794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A8B3-E3FC-417F-8FF0-FD568971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9181"/>
            <a:ext cx="9144000" cy="696718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παιδευτική Συνάντηση 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κτινοθεραπευτικής Ογκολογίας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dirty="0" smtClean="0"/>
              <a:t>Θεσσαλονίκη 22.5.2016  </a:t>
            </a:r>
            <a: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4800" dirty="0"/>
              <a:t>ΚΕΝΤΡΙΚΟ ΝΕΥΡΙΚΟ ΣΥΣΤΗΜΑ</a:t>
            </a:r>
            <a:br>
              <a:rPr lang="el-GR" sz="4800" dirty="0"/>
            </a:br>
            <a:r>
              <a:rPr lang="el-GR" sz="4800" dirty="0"/>
              <a:t>ΣΥΓΧΡΟΝΟΣ ΣΧΕΔΙΑΣΜΟΣ ΑΚΤΙΝΟΘΕΡΑΠΕΙΑΣ </a:t>
            </a:r>
            <a:r>
              <a:rPr lang="el-GR" sz="5400" dirty="0"/>
              <a:t/>
            </a:r>
            <a:br>
              <a:rPr lang="el-GR" sz="5400" dirty="0"/>
            </a:br>
            <a:r>
              <a:rPr lang="el-GR" sz="4800" b="1" i="1" dirty="0"/>
              <a:t/>
            </a:r>
            <a:br>
              <a:rPr lang="el-GR" sz="4800" b="1" i="1" dirty="0"/>
            </a:br>
            <a: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299" y="5150323"/>
            <a:ext cx="9144000" cy="2187054"/>
          </a:xfrm>
        </p:spPr>
        <p:txBody>
          <a:bodyPr>
            <a:normAutofit/>
          </a:bodyPr>
          <a:lstStyle/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Γεώργιος Δ.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Κριτσέλης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Ογκολόγος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Ακτινοθεραπευτής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8"/>
          </a:xfrm>
        </p:spPr>
        <p:txBody>
          <a:bodyPr>
            <a:normAutofit lnSpcReduction="10000"/>
          </a:bodyPr>
          <a:lstStyle/>
          <a:p>
            <a:pPr lvl="1"/>
            <a:endParaRPr lang="el-GR" sz="2800" b="1" i="1" u="sng" dirty="0" smtClean="0"/>
          </a:p>
          <a:p>
            <a:pPr lvl="2"/>
            <a:r>
              <a:rPr lang="el-GR" sz="2800" b="1" i="1" u="sng" dirty="0" smtClean="0">
                <a:solidFill>
                  <a:srgbClr val="FF0000"/>
                </a:solidFill>
              </a:rPr>
              <a:t>ΣΥΝΕΡΓΑΣΙΑ</a:t>
            </a:r>
            <a:r>
              <a:rPr lang="el-GR" sz="2800" b="1" i="1" u="sng" dirty="0" smtClean="0"/>
              <a:t> ΜΕ ΤΟΝ ΑΣΘΕΝΗ:</a:t>
            </a:r>
          </a:p>
          <a:p>
            <a:pPr lvl="2"/>
            <a:endParaRPr lang="el-GR" b="1" i="1" u="sng" dirty="0"/>
          </a:p>
          <a:p>
            <a:pPr lvl="4"/>
            <a:r>
              <a:rPr lang="el-GR" dirty="0" smtClean="0"/>
              <a:t>ΕΚΠΑΙΔΕΥΣΗ ΑΣΘΕΝΟΥΣ</a:t>
            </a:r>
            <a:r>
              <a:rPr lang="en-US" dirty="0" smtClean="0"/>
              <a:t> </a:t>
            </a:r>
            <a:r>
              <a:rPr lang="el-GR" dirty="0" smtClean="0"/>
              <a:t>ΣΤΗ ΘΕΡΑΠΕΙΑ</a:t>
            </a:r>
            <a:endParaRPr lang="en-US" dirty="0" smtClean="0"/>
          </a:p>
          <a:p>
            <a:pPr marL="1828800" lvl="4" indent="0">
              <a:buNone/>
            </a:pPr>
            <a:endParaRPr lang="en-US" dirty="0" smtClean="0"/>
          </a:p>
          <a:p>
            <a:pPr lvl="8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Πλήρωση κύστης.</a:t>
            </a:r>
          </a:p>
          <a:p>
            <a:pPr lvl="8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Άδειασμα ορθού.</a:t>
            </a:r>
          </a:p>
          <a:p>
            <a:pPr lvl="8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Breathing control (ABC)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8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θερμοπλαστικής μάσκας κεφάλης.</a:t>
            </a:r>
          </a:p>
          <a:p>
            <a:pPr lvl="8"/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Γλωσσοπίεστρο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l-GR" dirty="0" smtClean="0"/>
          </a:p>
          <a:p>
            <a:pPr lvl="4"/>
            <a:r>
              <a:rPr lang="el-GR" dirty="0" smtClean="0"/>
              <a:t>ΕΚΠΑΙΔΕΥΣΗ ΟΙΚΕΙΩΝ</a:t>
            </a:r>
          </a:p>
          <a:p>
            <a:pPr lvl="5"/>
            <a:r>
              <a:rPr lang="el-GR" dirty="0" smtClean="0"/>
              <a:t>Χρόνος θεραπείας.</a:t>
            </a:r>
          </a:p>
          <a:p>
            <a:pPr lvl="5"/>
            <a:r>
              <a:rPr lang="el-GR" dirty="0" smtClean="0"/>
              <a:t>Παρατηρήσεις που αφορούν τον ασθενή.</a:t>
            </a:r>
            <a:endParaRPr lang="en-US" dirty="0" smtClean="0"/>
          </a:p>
          <a:p>
            <a:pPr lvl="4"/>
            <a:endParaRPr lang="en-US" dirty="0"/>
          </a:p>
          <a:p>
            <a:pPr lvl="4"/>
            <a:endParaRPr lang="el-GR" dirty="0"/>
          </a:p>
          <a:p>
            <a:pPr lvl="5"/>
            <a:endParaRPr lang="el-GR" dirty="0" smtClean="0"/>
          </a:p>
          <a:p>
            <a:pPr lvl="4"/>
            <a:endParaRPr lang="el-GR" dirty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26871" y="2797791"/>
            <a:ext cx="1763243" cy="600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33815" y="5406476"/>
            <a:ext cx="3930555" cy="1131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0260" y="5371922"/>
            <a:ext cx="315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ΓΡΑΠΤΗ ΣΥΝΑΙΝΕΣΗ ΑΣΘΕΝΟΥΣ</a:t>
            </a:r>
          </a:p>
          <a:p>
            <a:r>
              <a:rPr lang="el-GR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ΤΟΝ ΣΧΕΔΙΑΣΜΟ ΤΗΣ ΑΚΤΙΝΟΘΕΡΑΠΕΙΑΣ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753135" y="3507475"/>
            <a:ext cx="736979" cy="13238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31" y="209054"/>
            <a:ext cx="6847351" cy="14193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47916" y="682388"/>
            <a:ext cx="1842448" cy="641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l-GR" dirty="0"/>
              <a:t>ΣΥΓΧΡΟΝΟΣ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sz="3000" dirty="0">
                <a:solidFill>
                  <a:srgbClr val="FF0000"/>
                </a:solidFill>
              </a:rPr>
              <a:t>ΣΥΓΧΡΟΝΟΣ</a:t>
            </a:r>
            <a:r>
              <a:rPr lang="el-GR" sz="3000" dirty="0"/>
              <a:t> ΣΗΜΑΙΝΕΙ</a:t>
            </a:r>
            <a:r>
              <a:rPr lang="el-GR" sz="3000" dirty="0" smtClean="0"/>
              <a:t>…</a:t>
            </a:r>
          </a:p>
          <a:p>
            <a:pPr lvl="1"/>
            <a:endParaRPr lang="el-GR" sz="2800" b="1" i="1" u="sng" dirty="0" smtClean="0"/>
          </a:p>
          <a:p>
            <a:pPr lvl="2"/>
            <a:r>
              <a:rPr lang="el-GR" sz="2800" b="1" i="1" u="sng" dirty="0" smtClean="0"/>
              <a:t>ΣΥΝΕΡΓΑΣΙΑ ΜΕ </a:t>
            </a:r>
            <a:r>
              <a:rPr lang="en-US" sz="2800" b="1" i="1" u="sng" dirty="0" smtClean="0"/>
              <a:t>TO TMHMA</a:t>
            </a:r>
            <a:r>
              <a:rPr lang="el-GR" sz="2800" b="1" i="1" u="sng" dirty="0" smtClean="0"/>
              <a:t>:</a:t>
            </a:r>
          </a:p>
          <a:p>
            <a:pPr lvl="2"/>
            <a:endParaRPr lang="el-GR" b="1" i="1" u="sng" dirty="0"/>
          </a:p>
          <a:p>
            <a:pPr lvl="3"/>
            <a:r>
              <a:rPr lang="el-GR" b="1" dirty="0" smtClean="0"/>
              <a:t>ΕΝΗΜΕΡΩΣΗ</a:t>
            </a:r>
            <a:r>
              <a:rPr lang="el-GR" dirty="0" smtClean="0"/>
              <a:t> ΓΡΑΜΜΑΤΕΙΑΣ </a:t>
            </a:r>
          </a:p>
          <a:p>
            <a:pPr lvl="4"/>
            <a:r>
              <a:rPr lang="el-GR" sz="2200" dirty="0" smtClean="0"/>
              <a:t>ΡΑΝΤΕΒΟΥ (ΜΕΡΕΣ –ΩΡΕΣ-ΧΡΕΩΣΕΙΣ)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lvl="4"/>
            <a:r>
              <a:rPr lang="el-GR" sz="2200" dirty="0" smtClean="0"/>
              <a:t>ΥΠΟΣΤΗΡΙΞΗ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lvl="4"/>
            <a:r>
              <a:rPr lang="el-GR" sz="2200" dirty="0" smtClean="0"/>
              <a:t>ΔΙΑΔΙΚΑΣΤΙΚΕΣ ΑΠΟΡΙΕΣ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</a:p>
          <a:p>
            <a:pPr lvl="4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51631" y="2702256"/>
            <a:ext cx="2338386" cy="638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85147" y="3340623"/>
            <a:ext cx="1860482" cy="528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8" y="1784464"/>
            <a:ext cx="3805772" cy="5099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31" y="209054"/>
            <a:ext cx="6847351" cy="14193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89943" y="740229"/>
            <a:ext cx="1828800" cy="6821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 fontScale="77500" lnSpcReduction="20000"/>
          </a:bodyPr>
          <a:lstStyle/>
          <a:p>
            <a:pPr lvl="1"/>
            <a:endParaRPr lang="el-GR" sz="3200" dirty="0" smtClean="0">
              <a:solidFill>
                <a:srgbClr val="FF0000"/>
              </a:solidFill>
            </a:endParaRPr>
          </a:p>
          <a:p>
            <a:pPr lvl="1"/>
            <a:r>
              <a:rPr lang="el-GR" sz="3200" dirty="0" smtClean="0">
                <a:solidFill>
                  <a:srgbClr val="FF0000"/>
                </a:solidFill>
              </a:rPr>
              <a:t>ΣΥΓΧΡΟΝΟΣ</a:t>
            </a:r>
            <a:r>
              <a:rPr lang="el-GR" sz="3200" dirty="0" smtClean="0"/>
              <a:t> </a:t>
            </a:r>
            <a:r>
              <a:rPr lang="el-GR" sz="3200" dirty="0"/>
              <a:t>ΣΗΜΑΙΝΕΙ</a:t>
            </a:r>
            <a:r>
              <a:rPr lang="el-GR" sz="3200" dirty="0" smtClean="0"/>
              <a:t>…</a:t>
            </a:r>
          </a:p>
          <a:p>
            <a:pPr lvl="1"/>
            <a:endParaRPr lang="el-GR" sz="2800" b="1" i="1" u="sng" dirty="0" smtClean="0"/>
          </a:p>
          <a:p>
            <a:pPr lvl="2"/>
            <a:r>
              <a:rPr lang="el-GR" sz="2600" b="1" i="1" u="sng" dirty="0" smtClean="0"/>
              <a:t>ΣΥΝΕΡΓΑΣΙΑ ΜΕ </a:t>
            </a:r>
            <a:r>
              <a:rPr lang="en-US" sz="2600" b="1" i="1" u="sng" dirty="0" smtClean="0"/>
              <a:t>TO TMHMA</a:t>
            </a:r>
            <a:r>
              <a:rPr lang="el-GR" sz="2600" b="1" i="1" u="sng" dirty="0" smtClean="0"/>
              <a:t> ΙΑΤΡΙΚΗΣ ΦΥΣΙΚΗΣ</a:t>
            </a:r>
          </a:p>
          <a:p>
            <a:pPr lvl="2"/>
            <a:endParaRPr lang="el-GR" b="1" i="1" u="sng" dirty="0"/>
          </a:p>
          <a:p>
            <a:pPr lvl="4"/>
            <a:endParaRPr lang="el-GR" dirty="0" smtClean="0"/>
          </a:p>
          <a:p>
            <a:pPr lvl="3"/>
            <a:r>
              <a:rPr lang="el-GR" sz="2600" b="1" i="1" u="sng" dirty="0" smtClean="0"/>
              <a:t>ΕΝΗΜΕΡΩΣΗ</a:t>
            </a:r>
            <a:r>
              <a:rPr lang="el-GR" sz="2600" dirty="0" smtClean="0"/>
              <a:t> ΑΚΤΙΝΟΦΥΣΙΚΟΥ</a:t>
            </a:r>
          </a:p>
          <a:p>
            <a:pPr lvl="3"/>
            <a:endParaRPr lang="el-GR" sz="2600" dirty="0" smtClean="0"/>
          </a:p>
          <a:p>
            <a:pPr lvl="3"/>
            <a:r>
              <a:rPr lang="el-GR" dirty="0" smtClean="0"/>
              <a:t>ΠΕΡΙΓΡΑΦΗ ΠΕΡΙΣΤΑΤΙΚΟΥ</a:t>
            </a:r>
            <a:r>
              <a:rPr lang="en-US" dirty="0" smtClean="0"/>
              <a:t>.</a:t>
            </a:r>
            <a:endParaRPr lang="el-GR" dirty="0" smtClean="0"/>
          </a:p>
          <a:p>
            <a:pPr lvl="3"/>
            <a:r>
              <a:rPr lang="el-GR" dirty="0" smtClean="0"/>
              <a:t>ΕΚΤΙΜΗΣΗ ΒΕΛΤΙΣΤΗΣ ΘΕΡΑΠΕΙΑΣ</a:t>
            </a:r>
            <a:r>
              <a:rPr lang="en-US" dirty="0" smtClean="0"/>
              <a:t>.</a:t>
            </a:r>
            <a:endParaRPr lang="el-GR" dirty="0" smtClean="0"/>
          </a:p>
          <a:p>
            <a:pPr lvl="3"/>
            <a:r>
              <a:rPr lang="el-GR" dirty="0" smtClean="0"/>
              <a:t>ΕΠΙΛΟΓΗ ΑΚΙΝΗΤΟΠΟΙΗΤΙΚΩΝ ΣΥΣΤΗΜΑΤΩΝ </a:t>
            </a:r>
            <a:r>
              <a:rPr lang="en-US" dirty="0" smtClean="0"/>
              <a:t>.</a:t>
            </a:r>
            <a:endParaRPr lang="el-GR" dirty="0" smtClean="0"/>
          </a:p>
          <a:p>
            <a:pPr lvl="4"/>
            <a:endParaRPr lang="el-GR" sz="2100" dirty="0" smtClean="0"/>
          </a:p>
          <a:p>
            <a:pPr lvl="3"/>
            <a:r>
              <a:rPr lang="el-GR" sz="2600" b="1" i="1" u="sng" dirty="0" smtClean="0"/>
              <a:t>ΠΡΟ-ΕΠΙΛΟΓΗ ΤΕΧΝΙΚΗΣ</a:t>
            </a:r>
          </a:p>
          <a:p>
            <a:pPr lvl="3"/>
            <a:endParaRPr lang="el-GR" sz="2600" b="1" i="1" u="sng" dirty="0"/>
          </a:p>
          <a:p>
            <a:pPr lvl="3"/>
            <a:r>
              <a:rPr lang="el-GR" sz="1700" dirty="0"/>
              <a:t>ΚΑΤΑΝΟΗΣΗ ΤΗΣ </a:t>
            </a:r>
            <a:r>
              <a:rPr lang="el-GR" sz="1700" dirty="0" smtClean="0"/>
              <a:t>ΤΕΧΝΙΚΗΣ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lvl="3"/>
            <a:r>
              <a:rPr lang="el-GR" sz="1700" dirty="0" smtClean="0"/>
              <a:t>ΠΟΙΑ </a:t>
            </a:r>
            <a:r>
              <a:rPr lang="el-GR" sz="1700" dirty="0"/>
              <a:t>ΤΑ </a:t>
            </a:r>
            <a:r>
              <a:rPr lang="el-GR" sz="1700" dirty="0" smtClean="0"/>
              <a:t>ΘΕΤΙΚΑ-ΠΟΙΑ </a:t>
            </a:r>
            <a:r>
              <a:rPr lang="el-GR" sz="1700" dirty="0"/>
              <a:t>ΤΑ </a:t>
            </a:r>
            <a:r>
              <a:rPr lang="el-GR" sz="1700" dirty="0" smtClean="0"/>
              <a:t>ΑΡΝΗΤΙΚΑ</a:t>
            </a:r>
            <a:r>
              <a:rPr lang="en-US" sz="1700" dirty="0" smtClean="0"/>
              <a:t>.</a:t>
            </a:r>
            <a:endParaRPr lang="el-GR" sz="1700" dirty="0"/>
          </a:p>
          <a:p>
            <a:pPr lvl="3"/>
            <a:r>
              <a:rPr lang="el-GR" sz="1700" dirty="0" smtClean="0"/>
              <a:t>ΕΠΙΛΟΓΗ ΜΗΧΑΝΗΜΑΤΟΣ 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lvl="3"/>
            <a:r>
              <a:rPr lang="el-GR" sz="1700" dirty="0" smtClean="0"/>
              <a:t>ΣΧΕΔΙΑΣΤΙΚΕΣ ΙΔΙΑΙΤΕΡΟΤΗΤΕΣ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marL="1828800" lvl="4" indent="0">
              <a:buNone/>
            </a:pPr>
            <a:r>
              <a:rPr lang="el-GR" sz="1700" dirty="0" smtClean="0"/>
              <a:t> (π.χ. Όγκος παρακείμενος στο εγκεφαλικό στέλεχος)</a:t>
            </a:r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41258" y="2452915"/>
            <a:ext cx="2743200" cy="798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29022" y="2611144"/>
            <a:ext cx="1815664" cy="64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18" y="216805"/>
            <a:ext cx="6847351" cy="14193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26842" y="641445"/>
            <a:ext cx="1733265" cy="8052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8499" y="641445"/>
            <a:ext cx="1733265" cy="8052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44" y="1944914"/>
            <a:ext cx="3960177" cy="4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825624"/>
            <a:ext cx="10860314" cy="5032375"/>
          </a:xfrm>
        </p:spPr>
        <p:txBody>
          <a:bodyPr>
            <a:normAutofit/>
          </a:bodyPr>
          <a:lstStyle/>
          <a:p>
            <a:pPr lvl="1"/>
            <a:r>
              <a:rPr lang="el-GR" sz="3000" dirty="0">
                <a:solidFill>
                  <a:srgbClr val="FF0000"/>
                </a:solidFill>
              </a:rPr>
              <a:t>ΣΥΓΧΡΟΝΟΣ</a:t>
            </a:r>
            <a:r>
              <a:rPr lang="el-GR" sz="3000" dirty="0"/>
              <a:t> ΣΗΜΑΙΝΕΙ</a:t>
            </a:r>
            <a:r>
              <a:rPr lang="el-GR" sz="3000" dirty="0" smtClean="0"/>
              <a:t>…</a:t>
            </a:r>
          </a:p>
          <a:p>
            <a:pPr lvl="1"/>
            <a:endParaRPr lang="el-GR" sz="2800" b="1" i="1" u="sng" dirty="0" smtClean="0"/>
          </a:p>
          <a:p>
            <a:pPr marL="2743200" lvl="6" indent="0">
              <a:buNone/>
            </a:pPr>
            <a:endParaRPr lang="el-GR" dirty="0" smtClean="0"/>
          </a:p>
          <a:p>
            <a:pPr lvl="1"/>
            <a:r>
              <a:rPr lang="el-GR" b="1" dirty="0" smtClean="0"/>
              <a:t>ΕΝΗΜΕΡΩΣΗ</a:t>
            </a:r>
            <a:r>
              <a:rPr lang="el-GR" dirty="0" smtClean="0"/>
              <a:t> ΤΕΧΝΟΛΟΓΟΥ</a:t>
            </a:r>
          </a:p>
          <a:p>
            <a:pPr lvl="1"/>
            <a:endParaRPr lang="el-GR" dirty="0" smtClean="0"/>
          </a:p>
          <a:p>
            <a:pPr lvl="2"/>
            <a:r>
              <a:rPr lang="el-GR" sz="1800" dirty="0" smtClean="0"/>
              <a:t>ΙΔΙΑΙΤΕΡΟΤΗΤΕΣ</a:t>
            </a:r>
            <a:r>
              <a:rPr lang="en-US" sz="1800" dirty="0" smtClean="0"/>
              <a:t> </a:t>
            </a:r>
            <a:r>
              <a:rPr lang="el-GR" sz="1800" dirty="0"/>
              <a:t>ΑΣΘΕΝΟΥΣ-ΤΕΧΝΙΚΗΣ.</a:t>
            </a:r>
            <a:endParaRPr lang="el-GR" sz="1800" dirty="0" smtClean="0"/>
          </a:p>
          <a:p>
            <a:pPr lvl="2"/>
            <a:r>
              <a:rPr lang="el-GR" sz="1800" dirty="0" smtClean="0"/>
              <a:t>ΚΑΤΑΓΡΑΦΗ ΤΗΣ ΘΕΣΗΣ ΘΕΡΑΠΕΙΑΣ.</a:t>
            </a:r>
            <a:endParaRPr lang="en-US" sz="1800" dirty="0" smtClean="0"/>
          </a:p>
          <a:p>
            <a:pPr lvl="2"/>
            <a:r>
              <a:rPr lang="el-GR" sz="1800" dirty="0"/>
              <a:t>ΚΑΤΑΓΡΑΦΗ ΑΚΙΝΗΤΟΠΟΙΗΤΙΚΩΝ </a:t>
            </a:r>
            <a:r>
              <a:rPr lang="el-GR" sz="1800" dirty="0" smtClean="0"/>
              <a:t>ΣΥΣΤΗΜΑΤΩΝ.</a:t>
            </a:r>
          </a:p>
          <a:p>
            <a:pPr lvl="2"/>
            <a:r>
              <a:rPr lang="el-GR" sz="1800" dirty="0"/>
              <a:t>ΕΥΡΟΣ ΣΑΡΩΣΗΣ </a:t>
            </a:r>
            <a:r>
              <a:rPr lang="en-US" sz="1800" dirty="0"/>
              <a:t>(</a:t>
            </a:r>
            <a:r>
              <a:rPr lang="el-GR" sz="1800" dirty="0"/>
              <a:t>ΑΝΑΛΟΓΑ ΜΕ ΤΟ ΠΕΡΙΣΤΑΤΙΚΟ</a:t>
            </a:r>
            <a:r>
              <a:rPr lang="el-GR" sz="1800" dirty="0" smtClean="0"/>
              <a:t>).</a:t>
            </a:r>
            <a:endParaRPr lang="el-GR" sz="1800" dirty="0"/>
          </a:p>
          <a:p>
            <a:pPr lvl="2"/>
            <a:r>
              <a:rPr lang="el-GR" sz="1800" dirty="0"/>
              <a:t>ΠΑΧΟΣ ΤΟΜΩΝ </a:t>
            </a:r>
            <a:r>
              <a:rPr lang="en-US" sz="1800" dirty="0"/>
              <a:t>(</a:t>
            </a:r>
            <a:r>
              <a:rPr lang="el-GR" sz="1800" dirty="0"/>
              <a:t>ΑΝΑΛΟΓΑ ΜΕ ΤΟ ΠΕΡΙΣΤΑΤΙΚΟ</a:t>
            </a:r>
            <a:r>
              <a:rPr lang="el-GR" sz="1800" dirty="0" smtClean="0"/>
              <a:t>).</a:t>
            </a:r>
            <a:endParaRPr lang="el-GR" sz="1800" dirty="0"/>
          </a:p>
          <a:p>
            <a:pPr lvl="2"/>
            <a:r>
              <a:rPr lang="el-GR" sz="1800" dirty="0"/>
              <a:t>ΛΗΨΗ ΣΚΙΑΓΡΑΦΙΚΗΣ </a:t>
            </a:r>
            <a:r>
              <a:rPr lang="el-GR" sz="1800" dirty="0" smtClean="0"/>
              <a:t>ΟΥΣΙΑΣ</a:t>
            </a:r>
            <a:r>
              <a:rPr lang="el-GR" sz="1800" dirty="0"/>
              <a:t> </a:t>
            </a:r>
            <a:r>
              <a:rPr lang="el-GR" sz="1800" dirty="0" smtClean="0"/>
              <a:t>ΚΑΤ</a:t>
            </a:r>
            <a:r>
              <a:rPr lang="en-US" sz="1800" dirty="0" smtClean="0"/>
              <a:t>A</a:t>
            </a:r>
            <a:r>
              <a:rPr lang="el-GR" sz="1800" dirty="0" smtClean="0"/>
              <a:t> </a:t>
            </a:r>
            <a:r>
              <a:rPr lang="en-US" sz="1800" dirty="0" smtClean="0"/>
              <a:t>THN A</a:t>
            </a:r>
            <a:r>
              <a:rPr lang="el-GR" sz="1800" dirty="0" smtClean="0"/>
              <a:t>ΞΟΝΙΚΗ</a:t>
            </a:r>
            <a:r>
              <a:rPr lang="en-US" sz="1800" dirty="0" smtClean="0"/>
              <a:t>.</a:t>
            </a:r>
            <a:endParaRPr lang="el-GR" sz="1800" dirty="0"/>
          </a:p>
          <a:p>
            <a:pPr lvl="2"/>
            <a:endParaRPr lang="el-GR" sz="2400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10343" y="1643894"/>
            <a:ext cx="2576286" cy="732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3868" y="2947875"/>
            <a:ext cx="2128989" cy="564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31" y="209054"/>
            <a:ext cx="6847351" cy="14193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38734" y="586854"/>
            <a:ext cx="1978926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3458" y="586854"/>
            <a:ext cx="1834888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43" y="2376838"/>
            <a:ext cx="4702247" cy="44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xSupport-2,-3,-4.png-3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382"/>
            <a:ext cx="31242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xSupport-carbon-fiber-(new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317857"/>
            <a:ext cx="31242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-DSPS-with-Supine-Mask---Cover-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07" y="4803257"/>
            <a:ext cx="3124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3408"/>
            <a:ext cx="3124200" cy="2085975"/>
          </a:xfrm>
          <a:prstGeom prst="rect">
            <a:avLst/>
          </a:prstGeom>
        </p:spPr>
      </p:pic>
      <p:sp>
        <p:nvSpPr>
          <p:cNvPr id="5" name="AutoShape 8" descr="2-SSPS-with-Head-Mask"/>
          <p:cNvSpPr>
            <a:spLocks noChangeAspect="1" noChangeArrowheads="1"/>
          </p:cNvSpPr>
          <p:nvPr/>
        </p:nvSpPr>
        <p:spPr bwMode="auto">
          <a:xfrm>
            <a:off x="155575" y="-144463"/>
            <a:ext cx="2764824" cy="27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ΑΚΙΝΗΤΟΠΟΙΗΣΗ</a:t>
            </a:r>
            <a:r>
              <a:rPr lang="en-US" dirty="0" smtClean="0"/>
              <a:t>  </a:t>
            </a:r>
            <a:r>
              <a:rPr lang="el-GR" dirty="0" smtClean="0"/>
              <a:t>ΚΕΦΑΛΗΣ</a:t>
            </a:r>
            <a:endParaRPr lang="en-US" dirty="0"/>
          </a:p>
        </p:txBody>
      </p:sp>
      <p:pic>
        <p:nvPicPr>
          <p:cNvPr id="10" name="Picture 2" descr="2-SSPS-with-Head-Ma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70" y="2317857"/>
            <a:ext cx="31242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us-without-sk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70" y="4813408"/>
            <a:ext cx="3124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8" y="1767155"/>
            <a:ext cx="9127622" cy="5090845"/>
          </a:xfrm>
        </p:spPr>
        <p:txBody>
          <a:bodyPr>
            <a:normAutofit fontScale="77500" lnSpcReduction="20000"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ΣΧΕΔΙΑΣΜΟΣ</a:t>
            </a:r>
            <a:r>
              <a:rPr lang="el-GR" b="1" i="1" u="sng" dirty="0" smtClean="0"/>
              <a:t> ΣΗΜΑΙΝΕΙ…ΑΚΡΙΒΗΣ ‘ΕΓΓΡΑΦΗ’ ΕΙΚΟΝΩΝ</a:t>
            </a:r>
            <a:endParaRPr lang="en-US" b="1" i="1" u="sng" dirty="0" smtClean="0"/>
          </a:p>
          <a:p>
            <a:endParaRPr lang="el-GR" b="1" i="1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IMAGE REGISTRATION (Aligning images of the same anatomy through a geometric transformation)</a:t>
            </a:r>
            <a:r>
              <a:rPr lang="el-GR" dirty="0" smtClean="0">
                <a:solidFill>
                  <a:srgbClr val="FF0000"/>
                </a:solidFill>
              </a:rPr>
              <a:t>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sz="1900" dirty="0" smtClean="0"/>
              <a:t>MR </a:t>
            </a:r>
            <a:r>
              <a:rPr lang="el-GR" sz="1900" dirty="0" smtClean="0"/>
              <a:t>(ΣΕ </a:t>
            </a:r>
            <a:r>
              <a:rPr lang="el-GR" sz="1900" dirty="0"/>
              <a:t>ΘΕΣΗ </a:t>
            </a:r>
            <a:r>
              <a:rPr lang="el-GR" sz="1900" dirty="0" smtClean="0"/>
              <a:t>ΘΕΡΑΠΕΙΑΣ!)</a:t>
            </a:r>
            <a:endParaRPr lang="en-US" dirty="0" smtClean="0"/>
          </a:p>
          <a:p>
            <a:pPr lvl="2"/>
            <a:r>
              <a:rPr lang="en-US" sz="1800" dirty="0" smtClean="0"/>
              <a:t>PET/CT KAI </a:t>
            </a:r>
            <a:r>
              <a:rPr lang="el-GR" sz="1800" dirty="0" smtClean="0"/>
              <a:t>ΣΕ ΘΕΣΗ ΚΑΙ ΜΕ ΑΚΙΝΗΤΟΠΟΙΗΤΙΚΑ ΘΕΡΑΠΕΙΑΣ!</a:t>
            </a:r>
            <a:endParaRPr lang="en-US" sz="1800" dirty="0" smtClean="0"/>
          </a:p>
          <a:p>
            <a:pPr lvl="2"/>
            <a:r>
              <a:rPr lang="en-US" sz="1800" b="1" u="sng" dirty="0" smtClean="0"/>
              <a:t>CT slice thickness 1-3 mm AND MR (pre &amp; post op) slice thickness </a:t>
            </a:r>
            <a:r>
              <a:rPr lang="en-US" sz="1800" b="1" u="sng" dirty="0" smtClean="0"/>
              <a:t>0.5-1.2 </a:t>
            </a:r>
            <a:r>
              <a:rPr lang="en-US" sz="1800" b="1" u="sng" dirty="0" smtClean="0"/>
              <a:t>mm).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2" algn="just"/>
            <a:endParaRPr lang="en-US" dirty="0" smtClean="0"/>
          </a:p>
          <a:p>
            <a:pPr marL="914400" lvl="2" indent="0" algn="just">
              <a:buNone/>
            </a:pPr>
            <a:r>
              <a:rPr lang="en-US" sz="2600" dirty="0" smtClean="0"/>
              <a:t>         MINIMIZATION OF REGISTRATION ERROR</a:t>
            </a:r>
          </a:p>
          <a:p>
            <a:pPr lvl="2"/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sz="2600" dirty="0" smtClean="0"/>
          </a:p>
          <a:p>
            <a:pPr marL="3657600" lvl="8" indent="0">
              <a:buNone/>
            </a:pPr>
            <a:endParaRPr lang="en-US" sz="2600" dirty="0" smtClean="0"/>
          </a:p>
          <a:p>
            <a:pPr marL="3657600" lvl="8" indent="0">
              <a:buNone/>
            </a:pPr>
            <a:r>
              <a:rPr lang="en-US" sz="2600" dirty="0" smtClean="0"/>
              <a:t>B</a:t>
            </a:r>
            <a:r>
              <a:rPr lang="el-GR" sz="2600" dirty="0" smtClean="0"/>
              <a:t>ΕΛΤΙΣΤΟ </a:t>
            </a:r>
            <a:r>
              <a:rPr lang="en-US" sz="2600" dirty="0" smtClean="0"/>
              <a:t>IMAGE FUSION</a:t>
            </a:r>
          </a:p>
          <a:p>
            <a:pPr marL="3657600" lvl="8" indent="0">
              <a:buNone/>
            </a:pPr>
            <a:endParaRPr lang="en-US" sz="2600" dirty="0" smtClean="0"/>
          </a:p>
          <a:p>
            <a:pPr marL="3657600" lvl="8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(IMAGE FUSION: Visual combination of the information)</a:t>
            </a:r>
            <a:endParaRPr lang="el-GR" sz="2600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97163" y="3601069"/>
            <a:ext cx="593273" cy="711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250" y="2511083"/>
            <a:ext cx="2775750" cy="4346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31" y="209054"/>
            <a:ext cx="6847351" cy="14193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589486" y="333829"/>
            <a:ext cx="2715912" cy="1308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497164" y="4590906"/>
            <a:ext cx="593273" cy="81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400" dirty="0" smtClean="0">
                <a:latin typeface="+mn-lt"/>
              </a:rPr>
              <a:t>IMAGE REGISTRATION-FUSION</a:t>
            </a:r>
            <a:endParaRPr lang="en-US" sz="4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93" y="1310022"/>
            <a:ext cx="3239707" cy="3124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18" y="3953965"/>
            <a:ext cx="2939451" cy="293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" y="1201596"/>
            <a:ext cx="2822101" cy="293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44" y="3648280"/>
            <a:ext cx="2681125" cy="3209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04" y="1310022"/>
            <a:ext cx="2646992" cy="29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ΣΧΕΔΙΑΣΜΟΣ ΑΚΤΙΝΟΘΕΡΑΠΕΙΑΣ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u="sng" dirty="0" smtClean="0"/>
          </a:p>
          <a:p>
            <a:r>
              <a:rPr lang="el-GR" b="1" i="1" u="sng" dirty="0" smtClean="0">
                <a:solidFill>
                  <a:srgbClr val="FF0000"/>
                </a:solidFill>
              </a:rPr>
              <a:t>ΣΧΕΔΙΑΣΜΟΣ</a:t>
            </a:r>
            <a:r>
              <a:rPr lang="el-GR" b="1" i="1" u="sng" dirty="0" smtClean="0"/>
              <a:t> ΣΗΜΑΙΝΕΙ</a:t>
            </a:r>
          </a:p>
          <a:p>
            <a:pPr marL="914400" lvl="2" indent="0">
              <a:buNone/>
            </a:pPr>
            <a:endParaRPr lang="el-GR" b="1" i="1" u="sng" dirty="0" smtClean="0"/>
          </a:p>
          <a:p>
            <a:pPr marL="914400" lvl="2" indent="0">
              <a:buNone/>
            </a:pPr>
            <a:endParaRPr lang="el-GR" b="1" i="1" u="sng" dirty="0" smtClean="0"/>
          </a:p>
          <a:p>
            <a:pPr marL="914400" lvl="2" indent="0">
              <a:buNone/>
            </a:pPr>
            <a:endParaRPr lang="el-GR" b="1" i="1" u="sng" dirty="0"/>
          </a:p>
          <a:p>
            <a:pPr marL="914400" lvl="2" indent="0">
              <a:buNone/>
            </a:pPr>
            <a:endParaRPr lang="el-GR" b="1" i="1" u="sng" dirty="0" smtClean="0"/>
          </a:p>
          <a:p>
            <a:pPr lvl="1"/>
            <a:r>
              <a:rPr lang="el-GR" b="1" i="1" u="sng" dirty="0" smtClean="0"/>
              <a:t>ΧΑΡΑ</a:t>
            </a:r>
            <a:r>
              <a:rPr lang="en-US" b="1" i="1" u="sng" dirty="0" smtClean="0"/>
              <a:t>KT</a:t>
            </a:r>
            <a:r>
              <a:rPr lang="el-GR" b="1" i="1" u="sng" dirty="0" smtClean="0"/>
              <a:t>ΗΡΙΣΜΟΣ </a:t>
            </a:r>
            <a:r>
              <a:rPr lang="el-GR" b="1" i="1" u="sng" dirty="0"/>
              <a:t>ΤΟΥ </a:t>
            </a:r>
            <a:r>
              <a:rPr lang="el-GR" b="1" i="1" u="sng" dirty="0" smtClean="0"/>
              <a:t>ΟΓΚΟΥ-ΣΤΟΧΟΥ</a:t>
            </a:r>
            <a:endParaRPr lang="en-US" b="1" i="1" u="sng" dirty="0" smtClean="0"/>
          </a:p>
          <a:p>
            <a:pPr lvl="1"/>
            <a:endParaRPr lang="el-GR" b="1" i="1" u="sng" dirty="0"/>
          </a:p>
          <a:p>
            <a:pPr lvl="1"/>
            <a:r>
              <a:rPr lang="el-GR" b="1" i="1" u="sng" dirty="0" smtClean="0"/>
              <a:t>ΧΑΡΑΚΤΗΡΙΣΜΟΣ ΤΩΝ </a:t>
            </a:r>
            <a:r>
              <a:rPr lang="en-US" b="1" i="1" u="sng" dirty="0" smtClean="0"/>
              <a:t>OAR</a:t>
            </a:r>
            <a:endParaRPr lang="el-GR" b="1" i="1" u="sng" dirty="0" smtClean="0"/>
          </a:p>
          <a:p>
            <a:pPr lvl="1"/>
            <a:endParaRPr lang="el-GR" b="1" i="1" u="sng" dirty="0" smtClean="0"/>
          </a:p>
          <a:p>
            <a:pPr lvl="1"/>
            <a:endParaRPr lang="el-GR" b="1" i="1" u="sng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l-GR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7199086" y="4242631"/>
            <a:ext cx="159909" cy="1026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75750" y="4506261"/>
            <a:ext cx="511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</a:t>
            </a:r>
            <a:r>
              <a:rPr lang="el-GR" sz="2600" b="1" dirty="0" smtClean="0"/>
              <a:t>ΑΚΤΙΝΟΘΕΡΑΠΕΥΤΗΣ</a:t>
            </a:r>
            <a:r>
              <a:rPr lang="en-US" sz="2600" b="1" dirty="0" smtClean="0"/>
              <a:t> </a:t>
            </a:r>
            <a:r>
              <a:rPr lang="el-GR" sz="2600" b="1" dirty="0" smtClean="0"/>
              <a:t>ΟΓΚΟΛΟΓΟΣ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342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ΣΧΕΔΙΑΣΜΟΣ ΑΚΤΙΝΟΘΕΡΑΠΕΙΑΣ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lnSpcReduction="10000"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ΣΧΕΔΙΑΣΜΟΣ</a:t>
            </a:r>
            <a:r>
              <a:rPr lang="el-GR" b="1" i="1" u="sng" dirty="0" smtClean="0"/>
              <a:t> ΣΗΜΑΙΝΕΙ…</a:t>
            </a:r>
            <a:endParaRPr lang="en-US" b="1" i="1" u="sng" dirty="0" smtClean="0"/>
          </a:p>
          <a:p>
            <a:endParaRPr lang="el-GR" b="1" i="1" u="sng" dirty="0" smtClean="0"/>
          </a:p>
          <a:p>
            <a:pPr lvl="1"/>
            <a:r>
              <a:rPr lang="el-GR" b="1" i="1" u="sng" dirty="0" smtClean="0"/>
              <a:t>ΣΩΣΤ</a:t>
            </a:r>
            <a:r>
              <a:rPr lang="en-US" b="1" i="1" u="sng" dirty="0" smtClean="0"/>
              <a:t>O</a:t>
            </a:r>
            <a:r>
              <a:rPr lang="el-GR" b="1" i="1" u="sng" dirty="0" smtClean="0"/>
              <a:t>Σ ΟΡΙΣΜΟΣ</a:t>
            </a:r>
            <a:endParaRPr lang="en-US" b="1" i="1" u="sng" dirty="0" smtClean="0"/>
          </a:p>
          <a:p>
            <a:pPr lvl="1"/>
            <a:r>
              <a:rPr lang="el-GR" b="1" i="1" u="sng" dirty="0"/>
              <a:t>ΣΩΣΤ</a:t>
            </a:r>
            <a:r>
              <a:rPr lang="en-US" b="1" i="1" u="sng" dirty="0"/>
              <a:t>O</a:t>
            </a:r>
            <a:r>
              <a:rPr lang="el-GR" b="1" i="1" u="sng" dirty="0"/>
              <a:t>Σ </a:t>
            </a:r>
            <a:r>
              <a:rPr lang="el-GR" b="1" i="1" u="sng" dirty="0" smtClean="0"/>
              <a:t>(ΚΑΘ)ΟΡΙΣΜΟΣ</a:t>
            </a:r>
            <a:endParaRPr lang="en-US" b="1" i="1" u="sng" dirty="0"/>
          </a:p>
          <a:p>
            <a:pPr marL="457200" lvl="1" indent="0">
              <a:buNone/>
            </a:pPr>
            <a:endParaRPr lang="el-GR" b="1" i="1" u="sng" dirty="0"/>
          </a:p>
          <a:p>
            <a:pPr lvl="1"/>
            <a:r>
              <a:rPr lang="en-US" dirty="0" smtClean="0"/>
              <a:t>Gross </a:t>
            </a:r>
            <a:r>
              <a:rPr lang="en-US" dirty="0"/>
              <a:t>tumor volume or </a:t>
            </a:r>
            <a:r>
              <a:rPr lang="en-US" dirty="0" smtClean="0"/>
              <a:t>GTV</a:t>
            </a:r>
            <a:endParaRPr lang="el-GR" dirty="0" smtClean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target volume or CTV </a:t>
            </a:r>
            <a:endParaRPr lang="el-GR" dirty="0" smtClean="0"/>
          </a:p>
          <a:p>
            <a:pPr lvl="1"/>
            <a:r>
              <a:rPr lang="en-US" dirty="0" smtClean="0"/>
              <a:t>Planning </a:t>
            </a:r>
            <a:r>
              <a:rPr lang="en-US" dirty="0"/>
              <a:t>target volume or PTV </a:t>
            </a:r>
            <a:endParaRPr lang="el-GR" dirty="0" smtClean="0"/>
          </a:p>
          <a:p>
            <a:pPr lvl="1"/>
            <a:r>
              <a:rPr lang="en-US" dirty="0"/>
              <a:t>Internal target volume or </a:t>
            </a:r>
            <a:r>
              <a:rPr lang="en-US" dirty="0" smtClean="0"/>
              <a:t>ITV</a:t>
            </a:r>
            <a:endParaRPr lang="el-GR" dirty="0" smtClean="0"/>
          </a:p>
          <a:p>
            <a:pPr lvl="1"/>
            <a:endParaRPr lang="el-GR" dirty="0"/>
          </a:p>
          <a:p>
            <a:pPr lvl="1"/>
            <a:r>
              <a:rPr lang="en-US" dirty="0" smtClean="0"/>
              <a:t>Organ </a:t>
            </a:r>
            <a:r>
              <a:rPr lang="en-US" dirty="0"/>
              <a:t>at risk or </a:t>
            </a:r>
            <a:r>
              <a:rPr lang="en-US" dirty="0" smtClean="0"/>
              <a:t>OAR</a:t>
            </a:r>
            <a:endParaRPr lang="el-GR" dirty="0" smtClean="0"/>
          </a:p>
          <a:p>
            <a:pPr lvl="1"/>
            <a:r>
              <a:rPr lang="en-US" dirty="0" smtClean="0"/>
              <a:t>Planning </a:t>
            </a:r>
            <a:r>
              <a:rPr lang="en-US" dirty="0"/>
              <a:t>organ-at-risk volume or </a:t>
            </a:r>
            <a:r>
              <a:rPr lang="en-US" dirty="0" smtClean="0"/>
              <a:t>PRV</a:t>
            </a:r>
            <a:endParaRPr lang="el-GR" dirty="0" smtClean="0"/>
          </a:p>
          <a:p>
            <a:pPr lvl="1"/>
            <a:endParaRPr lang="el-GR" b="1" i="1" u="sng" dirty="0" smtClean="0"/>
          </a:p>
          <a:p>
            <a:pPr lvl="1"/>
            <a:endParaRPr lang="el-GR" b="1" i="1" u="sng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l-GR" dirty="0" smtClean="0"/>
          </a:p>
        </p:txBody>
      </p:sp>
      <p:sp>
        <p:nvSpPr>
          <p:cNvPr id="6" name="Left Arrow 5"/>
          <p:cNvSpPr/>
          <p:nvPr/>
        </p:nvSpPr>
        <p:spPr>
          <a:xfrm>
            <a:off x="5864337" y="3975300"/>
            <a:ext cx="1027782" cy="766289"/>
          </a:xfrm>
          <a:prstGeom prst="left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ages.slideplayer.fr/17/5549735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1825624"/>
            <a:ext cx="5299881" cy="50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08227" y="2688608"/>
            <a:ext cx="627797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8338" y="3084393"/>
            <a:ext cx="627797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2222103"/>
          </a:xfrm>
        </p:spPr>
        <p:txBody>
          <a:bodyPr>
            <a:normAutofit/>
          </a:bodyPr>
          <a:lstStyle/>
          <a:p>
            <a:pPr algn="ctr"/>
            <a:r>
              <a:rPr lang="el-GR" sz="3800" dirty="0"/>
              <a:t>ΠΑΘΗΣΕΙΣ ΤΟΥ ΚΕΝΤΡΙΚΟΥ ΝΕΥΡΙΚΟΥ ΣΥΣΤΗΜΑΤΟΣ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l-GR" sz="3800" dirty="0"/>
              <a:t>ΓΕΝΙΚΕΣ ΑΡΧΕΣ-</a:t>
            </a:r>
            <a:r>
              <a:rPr lang="en-US" sz="3800" dirty="0"/>
              <a:t>TEXNI</a:t>
            </a:r>
            <a:r>
              <a:rPr lang="el-GR" sz="3800" dirty="0" smtClean="0"/>
              <a:t>ΚΕΣ</a:t>
            </a:r>
            <a:r>
              <a:rPr lang="en-US" sz="3800" dirty="0" smtClean="0"/>
              <a:t> (</a:t>
            </a:r>
            <a:r>
              <a:rPr lang="en-US" sz="3800" b="1" i="1" u="sng" dirty="0"/>
              <a:t>NCCN </a:t>
            </a:r>
            <a:r>
              <a:rPr lang="en-US" sz="3800" b="1" i="1" u="sng" dirty="0" smtClean="0"/>
              <a:t>V.1 2015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2352"/>
            <a:ext cx="10515600" cy="4595647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PRINCIPLES </a:t>
            </a:r>
            <a:r>
              <a:rPr lang="en-US" b="1" dirty="0"/>
              <a:t>OF BRAIN TUMOR MANAGEMENT</a:t>
            </a:r>
          </a:p>
          <a:p>
            <a:pPr lvl="1"/>
            <a:r>
              <a:rPr lang="en-US" sz="2600" b="1" i="1" u="sng" dirty="0" smtClean="0">
                <a:solidFill>
                  <a:srgbClr val="FF0000"/>
                </a:solidFill>
              </a:rPr>
              <a:t>Multidisciplinary</a:t>
            </a:r>
            <a:r>
              <a:rPr lang="en-US" sz="2600" dirty="0" smtClean="0"/>
              <a:t> care.</a:t>
            </a:r>
            <a:endParaRPr lang="en-US" sz="2600" dirty="0"/>
          </a:p>
          <a:p>
            <a:pPr lvl="1"/>
            <a:r>
              <a:rPr lang="en-US" sz="2600" dirty="0"/>
              <a:t>Medical </a:t>
            </a:r>
            <a:r>
              <a:rPr lang="en-US" sz="2600" dirty="0" smtClean="0"/>
              <a:t>management.</a:t>
            </a:r>
          </a:p>
          <a:p>
            <a:pPr lvl="2"/>
            <a:r>
              <a:rPr lang="en-US" dirty="0" smtClean="0"/>
              <a:t>Corticosteroids.</a:t>
            </a:r>
          </a:p>
          <a:p>
            <a:pPr lvl="2"/>
            <a:r>
              <a:rPr lang="en-US" dirty="0" smtClean="0"/>
              <a:t>AEDs.</a:t>
            </a:r>
          </a:p>
          <a:p>
            <a:pPr lvl="2"/>
            <a:r>
              <a:rPr lang="en-US" dirty="0" smtClean="0"/>
              <a:t>Endocrine Disorders.</a:t>
            </a:r>
          </a:p>
          <a:p>
            <a:pPr lvl="2"/>
            <a:r>
              <a:rPr lang="en-US" dirty="0" smtClean="0"/>
              <a:t>Fatigue.</a:t>
            </a:r>
          </a:p>
          <a:p>
            <a:pPr lvl="2"/>
            <a:r>
              <a:rPr lang="en-US" dirty="0" smtClean="0"/>
              <a:t>Psychiatric disorders.</a:t>
            </a:r>
          </a:p>
          <a:p>
            <a:pPr lvl="2"/>
            <a:r>
              <a:rPr lang="en-US" dirty="0" smtClean="0"/>
              <a:t>Venus thromboembolism (VTE).</a:t>
            </a:r>
            <a:endParaRPr lang="en-US" dirty="0"/>
          </a:p>
          <a:p>
            <a:pPr lvl="1"/>
            <a:r>
              <a:rPr lang="en-US" dirty="0"/>
              <a:t>Allied Services</a:t>
            </a:r>
          </a:p>
          <a:p>
            <a:pPr lvl="2"/>
            <a:r>
              <a:rPr lang="en-US" dirty="0" smtClean="0"/>
              <a:t>Physical Therapy.</a:t>
            </a:r>
          </a:p>
          <a:p>
            <a:pPr lvl="2"/>
            <a:r>
              <a:rPr lang="en-US" dirty="0" smtClean="0"/>
              <a:t>Speech Therapy .</a:t>
            </a:r>
          </a:p>
        </p:txBody>
      </p:sp>
      <p:sp>
        <p:nvSpPr>
          <p:cNvPr id="5" name="Oval 4"/>
          <p:cNvSpPr/>
          <p:nvPr/>
        </p:nvSpPr>
        <p:spPr>
          <a:xfrm>
            <a:off x="3671248" y="2385876"/>
            <a:ext cx="5308979" cy="9032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6000" dirty="0"/>
              <a:t>ΣΧΕΔΙΑΣΜΟΣ ΑΚΤΙΝΟΘΕΡΑΠΕΙΑΣ</a:t>
            </a:r>
            <a:endParaRPr lang="en-US" sz="6000" dirty="0"/>
          </a:p>
        </p:txBody>
      </p:sp>
      <p:pic>
        <p:nvPicPr>
          <p:cNvPr id="6146" name="Picture 2" descr="https://imgv2-1-f.scribdassets.com/img/document/76713520/original/1350b87023/14558111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31" y="2032308"/>
            <a:ext cx="3239069" cy="36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308"/>
            <a:ext cx="8952931" cy="369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1836" y="5355714"/>
            <a:ext cx="116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9900CC"/>
                </a:solidFill>
              </a:rPr>
              <a:t>2010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800" dirty="0"/>
              <a:t>ΠΑΘΗΣΕΙΣ ΤΟΥ ΚΕΝΤΡΙΚΟΥ ΝΕΥΡΙΚΟΥ ΣΥΣΤΗΜΑΤΟΣ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l-GR" sz="3800" dirty="0"/>
              <a:t>ΓΕΝΙΚΕΣ ΑΡΧΕΣ-</a:t>
            </a:r>
            <a:r>
              <a:rPr lang="en-US" sz="3800" dirty="0"/>
              <a:t>TEXNI</a:t>
            </a:r>
            <a:r>
              <a:rPr lang="el-GR" sz="3800" dirty="0"/>
              <a:t>ΚΕΣ</a:t>
            </a:r>
            <a:r>
              <a:rPr lang="en-US" sz="3800" dirty="0"/>
              <a:t> (</a:t>
            </a:r>
            <a:r>
              <a:rPr lang="en-US" sz="3800" b="1" i="1" u="sng" dirty="0"/>
              <a:t>NCCN </a:t>
            </a:r>
            <a:r>
              <a:rPr lang="en-US" sz="3800" b="1" i="1" u="sng" dirty="0" smtClean="0"/>
              <a:t>V.1 2015</a:t>
            </a:r>
            <a:r>
              <a:rPr lang="en-US" sz="3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314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PRINCIPLES OF BRAIN </a:t>
            </a:r>
            <a:r>
              <a:rPr lang="en-US" b="1" dirty="0"/>
              <a:t>TUMOR </a:t>
            </a:r>
            <a:r>
              <a:rPr lang="en-US" b="1" dirty="0" smtClean="0"/>
              <a:t>IMAGING</a:t>
            </a:r>
          </a:p>
          <a:p>
            <a:pPr lvl="1"/>
            <a:r>
              <a:rPr lang="en-US" dirty="0" smtClean="0"/>
              <a:t>MR</a:t>
            </a:r>
          </a:p>
          <a:p>
            <a:pPr lvl="2"/>
            <a:r>
              <a:rPr lang="en-US" dirty="0" smtClean="0"/>
              <a:t>gold standard(+/- contrast).</a:t>
            </a:r>
          </a:p>
          <a:p>
            <a:pPr lvl="1"/>
            <a:r>
              <a:rPr lang="en-US" dirty="0" smtClean="0"/>
              <a:t>CT</a:t>
            </a:r>
          </a:p>
          <a:p>
            <a:pPr lvl="2"/>
            <a:r>
              <a:rPr lang="en-US" dirty="0" smtClean="0"/>
              <a:t>If MR not possible.</a:t>
            </a:r>
          </a:p>
          <a:p>
            <a:pPr lvl="1"/>
            <a:r>
              <a:rPr lang="en-US" dirty="0" smtClean="0"/>
              <a:t>MR spectroscopy</a:t>
            </a:r>
          </a:p>
          <a:p>
            <a:pPr lvl="2"/>
            <a:r>
              <a:rPr lang="en-US" u="sng" dirty="0" smtClean="0"/>
              <a:t>May</a:t>
            </a:r>
            <a:r>
              <a:rPr lang="en-US" dirty="0" smtClean="0"/>
              <a:t> be useful in differentiating tumor from necrosis.</a:t>
            </a:r>
          </a:p>
          <a:p>
            <a:pPr lvl="1"/>
            <a:r>
              <a:rPr lang="en-US" dirty="0" smtClean="0"/>
              <a:t>MR perfusion</a:t>
            </a:r>
          </a:p>
          <a:p>
            <a:pPr lvl="2"/>
            <a:r>
              <a:rPr lang="en-US" u="sng" dirty="0"/>
              <a:t>May</a:t>
            </a:r>
            <a:r>
              <a:rPr lang="en-US" dirty="0"/>
              <a:t> be useful</a:t>
            </a:r>
            <a:r>
              <a:rPr lang="en-US" dirty="0" smtClean="0"/>
              <a:t> </a:t>
            </a:r>
            <a:r>
              <a:rPr lang="en-US" dirty="0"/>
              <a:t>in differentiating tumor from </a:t>
            </a:r>
            <a:r>
              <a:rPr lang="en-US" dirty="0" smtClean="0"/>
              <a:t>necrosis.</a:t>
            </a:r>
          </a:p>
          <a:p>
            <a:pPr lvl="1"/>
            <a:r>
              <a:rPr lang="en-US" dirty="0" smtClean="0"/>
              <a:t>Brain amino-acid FDG-pet scanning</a:t>
            </a:r>
          </a:p>
          <a:p>
            <a:pPr lvl="2"/>
            <a:r>
              <a:rPr lang="en-US" u="sng" dirty="0"/>
              <a:t>May</a:t>
            </a:r>
            <a:r>
              <a:rPr lang="en-US" dirty="0"/>
              <a:t> be useful</a:t>
            </a:r>
            <a:r>
              <a:rPr lang="en-US" dirty="0" smtClean="0"/>
              <a:t> </a:t>
            </a:r>
            <a:r>
              <a:rPr lang="en-US" dirty="0"/>
              <a:t>in differentiating tumor from </a:t>
            </a:r>
            <a:r>
              <a:rPr lang="en-US" dirty="0" smtClean="0"/>
              <a:t>necrosis.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48669" y="2169994"/>
            <a:ext cx="4817659" cy="9416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800" dirty="0"/>
              <a:t>ΠΑΘΗΣΕΙΣ ΤΟΥ ΚΕΝΤΡΙΚΟΥ ΝΕΥΡΙΚΟΥ ΣΥΣΤΗΜΑΤΟΣ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l-GR" sz="3800" dirty="0"/>
              <a:t>ΓΕΝΙΚΕΣ ΑΡΧΕΣ-</a:t>
            </a:r>
            <a:r>
              <a:rPr lang="en-US" sz="3800" dirty="0"/>
              <a:t>TEXNI</a:t>
            </a:r>
            <a:r>
              <a:rPr lang="el-GR" sz="3800" dirty="0" smtClean="0"/>
              <a:t>ΚΕΣ </a:t>
            </a:r>
            <a:r>
              <a:rPr lang="en-US" sz="3800" dirty="0" smtClean="0"/>
              <a:t>(</a:t>
            </a:r>
            <a:r>
              <a:rPr lang="en-US" sz="3800" b="1" i="1" u="sng" dirty="0"/>
              <a:t>NCCN </a:t>
            </a:r>
            <a:r>
              <a:rPr lang="en-US" sz="3800" b="1" i="1" u="sng" dirty="0" smtClean="0"/>
              <a:t>V.1 2015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1752"/>
            <a:ext cx="10515600" cy="45962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PRINCIPLES OF BRAIN TUMOR </a:t>
            </a:r>
            <a:r>
              <a:rPr lang="en-US" b="1" dirty="0" smtClean="0"/>
              <a:t>SURGERY</a:t>
            </a:r>
          </a:p>
          <a:p>
            <a:pPr lvl="1"/>
            <a:r>
              <a:rPr lang="en-US" sz="2600" dirty="0" smtClean="0"/>
              <a:t>GUIDING PRINCIPLES</a:t>
            </a:r>
          </a:p>
          <a:p>
            <a:pPr lvl="2"/>
            <a:r>
              <a:rPr lang="en-US" sz="2400" dirty="0"/>
              <a:t>Maximal </a:t>
            </a:r>
            <a:r>
              <a:rPr lang="en-US" sz="2400" dirty="0" smtClean="0"/>
              <a:t>safe tumor resection when appropriate. If resection is likely to result in major functional impairment then an open or stereotactic biopsy should be performed. </a:t>
            </a:r>
            <a:endParaRPr lang="el-GR" sz="2400" dirty="0" smtClean="0"/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Minimal surgical morbidity.</a:t>
            </a:r>
            <a:endParaRPr lang="el-GR" sz="2400" dirty="0" smtClean="0"/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Accurate diagnosis (Pathological confirmation should be obtained prior to RT. In exceptional circumstances, differential diagnosis based on advanced MR imaging).</a:t>
            </a:r>
          </a:p>
          <a:p>
            <a:pPr lvl="1"/>
            <a:r>
              <a:rPr lang="en-US" dirty="0" smtClean="0"/>
              <a:t>FACTORS</a:t>
            </a:r>
          </a:p>
          <a:p>
            <a:pPr lvl="2"/>
            <a:r>
              <a:rPr lang="en-US" dirty="0" smtClean="0"/>
              <a:t>Age.</a:t>
            </a:r>
          </a:p>
          <a:p>
            <a:pPr lvl="2"/>
            <a:r>
              <a:rPr lang="en-US" dirty="0" smtClean="0"/>
              <a:t>PS.</a:t>
            </a:r>
          </a:p>
          <a:p>
            <a:pPr lvl="2"/>
            <a:r>
              <a:rPr lang="en-US" dirty="0" smtClean="0"/>
              <a:t>Feasibility of decreasing the ma</a:t>
            </a:r>
            <a:r>
              <a:rPr lang="en-US" dirty="0"/>
              <a:t>s</a:t>
            </a:r>
            <a:r>
              <a:rPr lang="en-US" dirty="0" smtClean="0"/>
              <a:t>s effect with surgery.</a:t>
            </a:r>
          </a:p>
          <a:p>
            <a:pPr lvl="2"/>
            <a:r>
              <a:rPr lang="en-US" dirty="0" smtClean="0"/>
              <a:t>Resectability. 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50982" y="3480017"/>
            <a:ext cx="2794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599" y="1884899"/>
            <a:ext cx="4494729" cy="912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50982" y="4258974"/>
            <a:ext cx="2794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CLASSIFICATION OF GLIOMA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27" y="1690688"/>
            <a:ext cx="5594146" cy="50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800" dirty="0"/>
              <a:t>ΠΑΘΗΣΕΙΣ ΤΟΥ ΚΕΝΤΡΙΚΟΥ ΝΕΥΡΙΚΟΥ ΣΥΣΤΗΜΑΤΟΣ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l-GR" sz="3800" dirty="0"/>
              <a:t>ΓΕΝΙΚΕΣ ΑΡΧΕΣ-</a:t>
            </a:r>
            <a:r>
              <a:rPr lang="en-US" sz="3800" dirty="0"/>
              <a:t>TEXNI</a:t>
            </a:r>
            <a:r>
              <a:rPr lang="el-GR" sz="3800" dirty="0" smtClean="0"/>
              <a:t>ΚΕΣ</a:t>
            </a:r>
            <a:r>
              <a:rPr lang="en-US" sz="3800" dirty="0" smtClean="0"/>
              <a:t> (</a:t>
            </a:r>
            <a:r>
              <a:rPr lang="en-US" sz="3800" b="1" i="1" u="sng" dirty="0"/>
              <a:t>NCCN </a:t>
            </a:r>
            <a:r>
              <a:rPr lang="en-US" sz="3800" b="1" i="1" u="sng" dirty="0" smtClean="0"/>
              <a:t>V.1 2015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2352"/>
            <a:ext cx="10515600" cy="4595647"/>
          </a:xfrm>
        </p:spPr>
        <p:txBody>
          <a:bodyPr>
            <a:normAutofit/>
          </a:bodyPr>
          <a:lstStyle/>
          <a:p>
            <a:r>
              <a:rPr lang="en-US" b="1" dirty="0" smtClean="0"/>
              <a:t>PRINCIPLES OF BRAIN </a:t>
            </a:r>
            <a:r>
              <a:rPr lang="en-US" b="1" dirty="0"/>
              <a:t>TUMOR RADIATION THERAPY</a:t>
            </a:r>
          </a:p>
          <a:p>
            <a:pPr lvl="1"/>
            <a:r>
              <a:rPr lang="en-US" sz="2300" dirty="0"/>
              <a:t>Low grade Gliomas(GRADESI/II</a:t>
            </a:r>
            <a:r>
              <a:rPr lang="en-US" sz="2300" dirty="0" smtClean="0"/>
              <a:t>): 45-54 Gy</a:t>
            </a:r>
            <a:endParaRPr lang="en-US" sz="2300" dirty="0"/>
          </a:p>
          <a:p>
            <a:pPr lvl="1"/>
            <a:r>
              <a:rPr lang="en-US" sz="2300" dirty="0"/>
              <a:t>High grade Gliomas(GRADES III/IV</a:t>
            </a:r>
            <a:r>
              <a:rPr lang="en-US" sz="2300" dirty="0" smtClean="0"/>
              <a:t>): 60 Gy</a:t>
            </a:r>
            <a:endParaRPr lang="en-US" sz="2300" dirty="0"/>
          </a:p>
          <a:p>
            <a:pPr lvl="1"/>
            <a:r>
              <a:rPr lang="en-US" sz="2300" dirty="0" smtClean="0"/>
              <a:t>Ependymoma: 54-59,4 Gy</a:t>
            </a:r>
            <a:endParaRPr lang="en-US" sz="2300" dirty="0"/>
          </a:p>
          <a:p>
            <a:pPr lvl="1"/>
            <a:r>
              <a:rPr lang="en-US" sz="2300" dirty="0" smtClean="0"/>
              <a:t>Medulloblastoma: 54-55,8 Gy</a:t>
            </a:r>
            <a:endParaRPr lang="en-US" sz="2300" dirty="0"/>
          </a:p>
          <a:p>
            <a:pPr lvl="1"/>
            <a:r>
              <a:rPr lang="en-US" sz="2300" dirty="0"/>
              <a:t>Primary CNS </a:t>
            </a:r>
            <a:r>
              <a:rPr lang="en-US" sz="2300" dirty="0" smtClean="0"/>
              <a:t>lymphoma:45Gy</a:t>
            </a:r>
          </a:p>
          <a:p>
            <a:pPr lvl="1"/>
            <a:r>
              <a:rPr lang="en-US" sz="2300" dirty="0" smtClean="0"/>
              <a:t>Primary Spinal cord Tumors: 45-54 Gy</a:t>
            </a:r>
          </a:p>
          <a:p>
            <a:pPr lvl="1"/>
            <a:r>
              <a:rPr lang="en-US" sz="2300" dirty="0" smtClean="0"/>
              <a:t>Meningiomas:45-54 Gy</a:t>
            </a:r>
          </a:p>
          <a:p>
            <a:pPr lvl="1"/>
            <a:r>
              <a:rPr lang="en-US" sz="2300" dirty="0" smtClean="0"/>
              <a:t>Brain Metastases:20-40Gy</a:t>
            </a:r>
          </a:p>
          <a:p>
            <a:pPr lvl="1"/>
            <a:r>
              <a:rPr lang="en-US" sz="2300" dirty="0" smtClean="0"/>
              <a:t>Leptomeningeal Metastases</a:t>
            </a:r>
          </a:p>
          <a:p>
            <a:pPr lvl="1"/>
            <a:r>
              <a:rPr lang="en-US" sz="2300" dirty="0" smtClean="0"/>
              <a:t>Metastatic spine 15-40 Gy</a:t>
            </a:r>
            <a:endParaRPr lang="en-US" sz="23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66782" y="1897040"/>
            <a:ext cx="7137779" cy="10781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dirty="0" smtClean="0"/>
              <a:t>Η ΑΚΤΙΝΟΘΕΡΑΠΕΙΑ ΑΠΟΤΕΛΕΙ ΤΟ </a:t>
            </a:r>
            <a:r>
              <a:rPr lang="el-GR" dirty="0" smtClean="0">
                <a:solidFill>
                  <a:srgbClr val="FF0000"/>
                </a:solidFill>
              </a:rPr>
              <a:t>ΣΗΜΑΝΤΙΚΟΤΕΡΟ ΚΟΜΜΑΤΙ</a:t>
            </a:r>
            <a:r>
              <a:rPr lang="el-GR" dirty="0" smtClean="0"/>
              <a:t> ΤΗΣ ΘΕΡΑΠΕΙΑΣ ΤΟΥ </a:t>
            </a:r>
            <a:r>
              <a:rPr lang="en-US" dirty="0" smtClean="0"/>
              <a:t>GBM</a:t>
            </a:r>
            <a:r>
              <a:rPr lang="el-GR" dirty="0" smtClean="0"/>
              <a:t> ΑΠΌ ΤΗ ΔΕΚΑΕΤΕΙΑ ΤΟΥ 1980.</a:t>
            </a:r>
          </a:p>
          <a:p>
            <a:pPr algn="just"/>
            <a:r>
              <a:rPr lang="el-GR" dirty="0" smtClean="0"/>
              <a:t>ΕΊΝΑΙ Η ΠΙΟ </a:t>
            </a:r>
            <a:r>
              <a:rPr lang="el-GR" dirty="0" smtClean="0">
                <a:solidFill>
                  <a:srgbClr val="FF0000"/>
                </a:solidFill>
              </a:rPr>
              <a:t>ΑΠΟΔΟΤΙΚΗ </a:t>
            </a:r>
            <a:r>
              <a:rPr lang="el-GR" dirty="0" smtClean="0"/>
              <a:t>ΜΗ-ΧΕΙΡΟΥΡΓΙΚΗ ΘΕΡΑΠΕΙΑ ΓΙΑ ΤΗΝ ΠΛΕΙΟΝΟΤΗΤΑ ΤΩΝ ΑΣΘΕΝΩΝ ΜΕ Η΄ ΧΩΡΙΣ ΧΗΜΕΙΟΘΕΡΑΠΕΙΑ 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TMZ </a:t>
            </a:r>
            <a:r>
              <a:rPr lang="el-GR" dirty="0" smtClean="0"/>
              <a:t>χημειοθεραπεία μπορεί να βοηθήσει ασθενείς μεγαλύτερης ηλικίας.</a:t>
            </a:r>
          </a:p>
          <a:p>
            <a:pPr algn="just"/>
            <a:r>
              <a:rPr lang="el-GR" dirty="0" smtClean="0"/>
              <a:t>ΤΟ ‘</a:t>
            </a:r>
            <a:r>
              <a:rPr lang="en-US" dirty="0" smtClean="0">
                <a:solidFill>
                  <a:srgbClr val="FF0000"/>
                </a:solidFill>
              </a:rPr>
              <a:t>GOLD STANDRARD</a:t>
            </a:r>
            <a:r>
              <a:rPr lang="en-US" dirty="0" smtClean="0"/>
              <a:t>’ </a:t>
            </a:r>
            <a:r>
              <a:rPr lang="el-GR" dirty="0" smtClean="0"/>
              <a:t>για τη θεραπεία του </a:t>
            </a:r>
            <a:r>
              <a:rPr lang="en-US" dirty="0" smtClean="0"/>
              <a:t>GBM </a:t>
            </a:r>
            <a:r>
              <a:rPr lang="el-GR" dirty="0" smtClean="0"/>
              <a:t>βασίζεται στην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ΠΟΛΥΠΑΡΑΓΟΝΤΙΚΗ ΑΝΤΙΜΕΤΩΠΗΣΗ ΤΗΣ ΝΟΣΟΥ</a:t>
            </a:r>
            <a:r>
              <a:rPr lang="el-GR" dirty="0" smtClean="0"/>
              <a:t>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02" y="249297"/>
            <a:ext cx="9191625" cy="100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54" y="1599246"/>
            <a:ext cx="5419725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1" y="1599246"/>
            <a:ext cx="6059606" cy="9478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9314" y="249297"/>
            <a:ext cx="740229" cy="3748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5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ΑΡΧΙΚΑ:</a:t>
            </a:r>
          </a:p>
          <a:p>
            <a:pPr lvl="1"/>
            <a:r>
              <a:rPr lang="en-US" dirty="0" smtClean="0"/>
              <a:t>Whole Brain (</a:t>
            </a:r>
            <a:r>
              <a:rPr lang="el-GR" dirty="0" smtClean="0"/>
              <a:t>ή)</a:t>
            </a:r>
            <a:endParaRPr lang="en-US" dirty="0" smtClean="0"/>
          </a:p>
          <a:p>
            <a:pPr lvl="1"/>
            <a:r>
              <a:rPr lang="en-US" dirty="0" smtClean="0"/>
              <a:t>Whole Brain + BOOST</a:t>
            </a:r>
            <a:endParaRPr lang="el-GR" dirty="0" smtClean="0"/>
          </a:p>
          <a:p>
            <a:r>
              <a:rPr lang="el-GR" dirty="0"/>
              <a:t>ΠΡΟΒΛΗΜΑ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ΑΝΑΓΚΗ ΓΙΑ ΥΨΗΛΗ ΔΟΣΗ </a:t>
            </a:r>
          </a:p>
          <a:p>
            <a:pPr lvl="1"/>
            <a:r>
              <a:rPr lang="el-GR" dirty="0" smtClean="0"/>
              <a:t>ΠΑΡΟΥΣΙΑ </a:t>
            </a:r>
            <a:r>
              <a:rPr lang="en-US" dirty="0" smtClean="0"/>
              <a:t>OARs</a:t>
            </a:r>
            <a:endParaRPr lang="el-GR" dirty="0"/>
          </a:p>
          <a:p>
            <a:r>
              <a:rPr lang="el-GR" dirty="0" smtClean="0"/>
              <a:t>ΠΑΛΑΙΟΤΕΡΑ:</a:t>
            </a:r>
            <a:endParaRPr lang="en-US" dirty="0" smtClean="0"/>
          </a:p>
          <a:p>
            <a:pPr lvl="1"/>
            <a:r>
              <a:rPr lang="en-US" dirty="0" smtClean="0"/>
              <a:t>TWO PHASE PARTIAL BRAIN IRRADIATION (3DCRT)</a:t>
            </a:r>
            <a:endParaRPr lang="el-GR" dirty="0" smtClean="0"/>
          </a:p>
          <a:p>
            <a:r>
              <a:rPr lang="el-GR" dirty="0" smtClean="0"/>
              <a:t>ΤΩΡΑ:</a:t>
            </a:r>
            <a:endParaRPr lang="en-US" dirty="0" smtClean="0"/>
          </a:p>
          <a:p>
            <a:pPr lvl="1"/>
            <a:r>
              <a:rPr lang="en-US" dirty="0" smtClean="0"/>
              <a:t>IMRT</a:t>
            </a:r>
            <a:r>
              <a:rPr lang="en-US" dirty="0"/>
              <a:t>-</a:t>
            </a:r>
            <a:r>
              <a:rPr lang="en-US" dirty="0" smtClean="0"/>
              <a:t>IGRT</a:t>
            </a:r>
          </a:p>
          <a:p>
            <a:pPr lvl="1"/>
            <a:r>
              <a:rPr lang="en-US" dirty="0" smtClean="0"/>
              <a:t>VMAT-IGRT</a:t>
            </a:r>
            <a:endParaRPr lang="el-GR" dirty="0" smtClean="0"/>
          </a:p>
          <a:p>
            <a:pPr lvl="1"/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02" y="249297"/>
            <a:ext cx="9191625" cy="10087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82640" y="2134287"/>
            <a:ext cx="13647" cy="909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6287" y="3302758"/>
            <a:ext cx="0" cy="9553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82640" y="4490113"/>
            <a:ext cx="0" cy="668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need to maximize local control.</a:t>
            </a:r>
          </a:p>
          <a:p>
            <a:r>
              <a:rPr lang="en-US" dirty="0" smtClean="0"/>
              <a:t>Close proximity of the tumor to radiosensitive organs at risk (OARs).</a:t>
            </a:r>
          </a:p>
          <a:p>
            <a:r>
              <a:rPr lang="en-US" dirty="0" smtClean="0"/>
              <a:t>Impact of high RT dose on cognitive functions.</a:t>
            </a:r>
          </a:p>
          <a:p>
            <a:r>
              <a:rPr lang="en-US" dirty="0" smtClean="0"/>
              <a:t>Modern radiation techniques have become more conformal to the PTV.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RADIATION ONCOLOGISTS MOTIVATION TO EVOLVE PLANNING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02" y="249297"/>
            <a:ext cx="9191625" cy="100875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418161" y="4080681"/>
            <a:ext cx="928048" cy="996286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6030"/>
            <a:ext cx="10515600" cy="4148916"/>
          </a:xfrm>
        </p:spPr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08" y="1551511"/>
            <a:ext cx="4110384" cy="530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02" y="249297"/>
            <a:ext cx="9191625" cy="10087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59314" y="249297"/>
            <a:ext cx="740229" cy="3748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6030"/>
            <a:ext cx="10515600" cy="4148916"/>
          </a:xfrm>
        </p:spPr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3" y="208191"/>
            <a:ext cx="4987690" cy="65339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10273" y="3002424"/>
            <a:ext cx="2743200" cy="3876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839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6030"/>
            <a:ext cx="10515600" cy="412162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u="sng" dirty="0" smtClean="0"/>
              <a:t>Pre-planning considerations</a:t>
            </a:r>
          </a:p>
          <a:p>
            <a:pPr lvl="2"/>
            <a:r>
              <a:rPr lang="en-US" sz="2400" dirty="0" smtClean="0"/>
              <a:t>Thermoplastic mask system.</a:t>
            </a:r>
          </a:p>
          <a:p>
            <a:pPr lvl="2"/>
            <a:r>
              <a:rPr lang="en-US" sz="2400" dirty="0" smtClean="0"/>
              <a:t>Flat position with the head in neutral.</a:t>
            </a:r>
          </a:p>
          <a:p>
            <a:pPr lvl="1"/>
            <a:r>
              <a:rPr lang="en-US" sz="2800" u="sng" dirty="0" smtClean="0"/>
              <a:t>Imaging considerations</a:t>
            </a:r>
          </a:p>
          <a:p>
            <a:pPr lvl="2"/>
            <a:r>
              <a:rPr lang="en-US" sz="2400" dirty="0" smtClean="0"/>
              <a:t>1-3mm CT slice thickness </a:t>
            </a:r>
          </a:p>
          <a:p>
            <a:pPr lvl="3"/>
            <a:r>
              <a:rPr lang="en-US" sz="2200" dirty="0" smtClean="0"/>
              <a:t>(improve delineation of gray &amp; white matter).</a:t>
            </a:r>
          </a:p>
          <a:p>
            <a:pPr lvl="3"/>
            <a:r>
              <a:rPr lang="en-US" sz="2200" dirty="0" smtClean="0"/>
              <a:t>Reduce flow artifacts.</a:t>
            </a:r>
          </a:p>
          <a:p>
            <a:pPr lvl="3"/>
            <a:r>
              <a:rPr lang="en-US" sz="2200" dirty="0" smtClean="0"/>
              <a:t>Provide more accurate CT/MR co-registration.</a:t>
            </a:r>
          </a:p>
          <a:p>
            <a:pPr lvl="2"/>
            <a:r>
              <a:rPr lang="en-US" sz="2400" dirty="0" smtClean="0"/>
              <a:t>From vertex to lower border of C3-or foramen magnum.</a:t>
            </a:r>
          </a:p>
          <a:p>
            <a:pPr lvl="1"/>
            <a:r>
              <a:rPr lang="en-US" sz="2800" u="sng" dirty="0" smtClean="0"/>
              <a:t>Pre-Delineation considerations</a:t>
            </a:r>
          </a:p>
          <a:p>
            <a:pPr lvl="2"/>
            <a:r>
              <a:rPr lang="en-US" sz="2400" dirty="0" smtClean="0"/>
              <a:t>Nowadays, target volume delineation </a:t>
            </a:r>
            <a:r>
              <a:rPr lang="en-US" sz="2400" u="sng" dirty="0" smtClean="0"/>
              <a:t>SHOULD NO LONGER EXCLUSIVELY DEPEND ON CT DATA.</a:t>
            </a:r>
          </a:p>
          <a:p>
            <a:pPr lvl="2"/>
            <a:r>
              <a:rPr lang="en-US" sz="2400" dirty="0" smtClean="0"/>
              <a:t>Up to date</a:t>
            </a:r>
            <a:r>
              <a:rPr lang="el-GR" sz="2400" dirty="0" smtClean="0"/>
              <a:t> (</a:t>
            </a:r>
            <a:r>
              <a:rPr lang="en-US" sz="2400" dirty="0" smtClean="0"/>
              <a:t>ideally 2 weeks old before treatment) contrast enhanced MR.</a:t>
            </a:r>
          </a:p>
          <a:p>
            <a:pPr lvl="2"/>
            <a:r>
              <a:rPr lang="en-US" sz="2400" dirty="0" smtClean="0"/>
              <a:t>!!If MRI is contra- indicated (pacemaker, endoprostheses, implants etc.) then.. </a:t>
            </a:r>
          </a:p>
          <a:p>
            <a:pPr lvl="2"/>
            <a:r>
              <a:rPr lang="en-US" sz="2400" dirty="0" smtClean="0"/>
              <a:t>…Intravenous  Brain CT during CT plan to identify residual disease!!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247" y="1599147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n>
                  <a:solidFill>
                    <a:schemeClr val="tx1"/>
                  </a:solidFill>
                </a:ln>
              </a:rPr>
              <a:t>Ε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</a:t>
            </a:r>
            <a:r>
              <a:rPr lang="el-GR" sz="2300" dirty="0" smtClean="0">
                <a:ln>
                  <a:solidFill>
                    <a:schemeClr val="tx1"/>
                  </a:solidFill>
                </a:ln>
              </a:rPr>
              <a:t> 2016</a:t>
            </a:r>
            <a:endParaRPr lang="en-US" sz="23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87" y="84975"/>
            <a:ext cx="6847351" cy="14193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73755" y="272467"/>
            <a:ext cx="2579427" cy="1326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36" y="1504314"/>
            <a:ext cx="3266364" cy="36954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25636" y="1504314"/>
            <a:ext cx="1328707" cy="621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37481" y="4373132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37481" y="4629109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7481" y="4846823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ΣΥΓΧΡΟΝΟΣ ΣΧΕΔΙΑΣΜΟΣ?</a:t>
            </a:r>
          </a:p>
          <a:p>
            <a:pPr lvl="1"/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l-GR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ΙΣΤΟΛΟΓΙΚΗ</a:t>
            </a:r>
          </a:p>
          <a:p>
            <a:pPr marL="1828800" lvl="4" indent="0">
              <a:buNone/>
            </a:pPr>
            <a:r>
              <a:rPr lang="el-GR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l-GR" sz="5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n-US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+CONTOURING </a:t>
            </a:r>
            <a:endParaRPr lang="el-GR" sz="5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r>
              <a:rPr lang="el-GR" sz="7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</a:t>
            </a:r>
            <a:r>
              <a:rPr lang="en-US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5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ΝΑΙ ΣΥΓΧΡΟΝΟΣ ΣΧΕΔΙΑΣΜΟΣ</a:t>
            </a:r>
            <a:r>
              <a:rPr lang="el-GR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endParaRPr lang="el-GR" sz="5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3716"/>
            <a:ext cx="10515600" cy="4591355"/>
          </a:xfrm>
        </p:spPr>
        <p:txBody>
          <a:bodyPr/>
          <a:lstStyle/>
          <a:p>
            <a:pPr lvl="1"/>
            <a:r>
              <a:rPr lang="en-US" sz="2800" u="sng" dirty="0" smtClean="0"/>
              <a:t>IMAGING TECHNIQUES</a:t>
            </a:r>
          </a:p>
          <a:p>
            <a:pPr lvl="2"/>
            <a:r>
              <a:rPr lang="en-US" sz="2400" dirty="0" smtClean="0"/>
              <a:t>TARGET </a:t>
            </a:r>
            <a:r>
              <a:rPr lang="en-US" sz="2400" dirty="0"/>
              <a:t>DELINEATION </a:t>
            </a:r>
            <a:r>
              <a:rPr lang="en-US" sz="2400" dirty="0" smtClean="0"/>
              <a:t>USING 0,5-1,2 mm slice </a:t>
            </a:r>
            <a:r>
              <a:rPr lang="en-US" sz="2400" dirty="0" smtClean="0"/>
              <a:t>thickness.</a:t>
            </a:r>
            <a:endParaRPr lang="en-US" sz="2400" dirty="0" smtClean="0"/>
          </a:p>
          <a:p>
            <a:pPr lvl="2"/>
            <a:r>
              <a:rPr lang="en-US" sz="2400" dirty="0" smtClean="0"/>
              <a:t>Contrast </a:t>
            </a:r>
            <a:r>
              <a:rPr lang="en-US" sz="2400" dirty="0"/>
              <a:t>enhanced </a:t>
            </a:r>
            <a:r>
              <a:rPr lang="en-US" sz="2400" dirty="0" smtClean="0"/>
              <a:t> T1+T2/FLAIR(T1 tumor-T2 </a:t>
            </a:r>
            <a:r>
              <a:rPr lang="en-US" sz="2400" dirty="0"/>
              <a:t>edema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!</a:t>
            </a:r>
            <a:r>
              <a:rPr lang="el-GR" sz="2400" dirty="0" smtClean="0"/>
              <a:t>ΠΡΟΣΟΧΗ ΜΕ ΤΗΝ </a:t>
            </a:r>
            <a:r>
              <a:rPr lang="en-US" sz="2400" dirty="0" smtClean="0"/>
              <a:t>T2 FLAIR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l-GR" sz="2400" dirty="0" smtClean="0">
              <a:solidFill>
                <a:srgbClr val="FF0000"/>
              </a:solidFill>
            </a:endParaRPr>
          </a:p>
          <a:p>
            <a:pPr lvl="3"/>
            <a:r>
              <a:rPr lang="el-GR" sz="2200" dirty="0" smtClean="0">
                <a:solidFill>
                  <a:srgbClr val="FF0000"/>
                </a:solidFill>
              </a:rPr>
              <a:t>Μεγάλη διακύμανση στο σήμα του μετεγχειρητικού οιδήματος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el-GR" sz="2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50" y="0"/>
            <a:ext cx="2470050" cy="31449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659240" y="616808"/>
            <a:ext cx="1102950" cy="6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1026" name="Picture 2" descr="http://img.medscapestatic.com/pi/meds/ckb/81/15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495"/>
            <a:ext cx="2129050" cy="26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medscapestatic.com/pi/meds/ckb/82/15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15" y="4244495"/>
            <a:ext cx="1981285" cy="25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290"/>
            <a:ext cx="10515600" cy="4967781"/>
          </a:xfrm>
        </p:spPr>
        <p:txBody>
          <a:bodyPr/>
          <a:lstStyle/>
          <a:p>
            <a:pPr lvl="1"/>
            <a:r>
              <a:rPr lang="en-US" sz="2800" u="sng" dirty="0" smtClean="0"/>
              <a:t>IMAGING TECHNIQUES</a:t>
            </a:r>
            <a:r>
              <a:rPr lang="el-GR" sz="2800" u="sng" dirty="0" smtClean="0"/>
              <a:t> ΙΙ</a:t>
            </a:r>
            <a:endParaRPr lang="en-US" sz="2800" u="sng" dirty="0" smtClean="0"/>
          </a:p>
          <a:p>
            <a:pPr lvl="2"/>
            <a:r>
              <a:rPr lang="en-US" sz="2400" dirty="0" smtClean="0"/>
              <a:t>PERFUSION</a:t>
            </a:r>
            <a:r>
              <a:rPr lang="el-GR" sz="2400" dirty="0" smtClean="0"/>
              <a:t> (ΑΙΜΑΤΩΣΗ)</a:t>
            </a:r>
            <a:r>
              <a:rPr lang="en-US" sz="2400" dirty="0" smtClean="0"/>
              <a:t>: </a:t>
            </a:r>
            <a:r>
              <a:rPr lang="el-GR" sz="2400" dirty="0" smtClean="0"/>
              <a:t>   ΠΛΗΡΟΦΟΡΙΕΣ ΓΙΑ ΤΗΝ </a:t>
            </a:r>
            <a:r>
              <a:rPr lang="el-GR" sz="2400" i="1" dirty="0" smtClean="0"/>
              <a:t>ΤΟΠΙΚΗ ΑΙΜΑΤΩΣΗ</a:t>
            </a:r>
          </a:p>
          <a:p>
            <a:pPr marL="914400" lvl="2" indent="0">
              <a:buNone/>
            </a:pPr>
            <a:r>
              <a:rPr lang="en-US" sz="2400" dirty="0" smtClean="0"/>
              <a:t>                </a:t>
            </a:r>
          </a:p>
          <a:p>
            <a:pPr lvl="2"/>
            <a:r>
              <a:rPr lang="en-US" sz="2400" dirty="0" smtClean="0"/>
              <a:t>DIFFUSION</a:t>
            </a:r>
            <a:r>
              <a:rPr lang="el-GR" sz="2400" dirty="0" smtClean="0"/>
              <a:t> ΔΙΑΧΥΣΗ):      ΠΛΗΡΟΦΟΡΙΕΣ ΓΙΑ ΤΗΝ </a:t>
            </a:r>
            <a:r>
              <a:rPr lang="el-GR" sz="2400" i="1" dirty="0" smtClean="0"/>
              <a:t>ΆΡΧΙΤΕΚΤΟΝΙΚΗ ΤΩΝ </a:t>
            </a:r>
            <a:r>
              <a:rPr lang="en-US" sz="2400" i="1" dirty="0" smtClean="0"/>
              <a:t>  </a:t>
            </a:r>
            <a:r>
              <a:rPr lang="el-GR" sz="2400" i="1" dirty="0" smtClean="0"/>
              <a:t>ΔΟΜΩΝ</a:t>
            </a:r>
            <a:r>
              <a:rPr lang="en-US" sz="2400" i="1" dirty="0" smtClean="0"/>
              <a:t> TO</a:t>
            </a:r>
            <a:r>
              <a:rPr lang="el-GR" sz="2400" i="1" dirty="0" smtClean="0"/>
              <a:t>Υ ΟΓΚΟΥ.</a:t>
            </a:r>
            <a:r>
              <a:rPr lang="el-GR" sz="2400" dirty="0" smtClean="0"/>
              <a:t>’</a:t>
            </a:r>
            <a:endParaRPr lang="en-US" sz="2400" dirty="0" smtClean="0"/>
          </a:p>
          <a:p>
            <a:pPr lvl="2"/>
            <a:endParaRPr lang="en-US" sz="2400" dirty="0"/>
          </a:p>
          <a:p>
            <a:pPr marL="914400" lvl="2" indent="0">
              <a:buNone/>
            </a:pPr>
            <a:r>
              <a:rPr lang="en-US" sz="2400" dirty="0" smtClean="0"/>
              <a:t>      </a:t>
            </a:r>
            <a:endParaRPr lang="el-GR" sz="2400" dirty="0" smtClean="0"/>
          </a:p>
          <a:p>
            <a:pPr lvl="2"/>
            <a:r>
              <a:rPr lang="en-US" sz="2400" dirty="0" smtClean="0"/>
              <a:t>PET IMAGING (</a:t>
            </a:r>
            <a:r>
              <a:rPr lang="en-US" sz="2400" i="1" dirty="0" smtClean="0"/>
              <a:t>RE-IRRADIATION</a:t>
            </a:r>
            <a:r>
              <a:rPr lang="en-US" sz="2400" dirty="0" smtClean="0"/>
              <a:t>)</a:t>
            </a:r>
          </a:p>
          <a:p>
            <a:pPr lvl="3"/>
            <a:r>
              <a:rPr lang="en-US" sz="2200" dirty="0" smtClean="0"/>
              <a:t>FET-PET        </a:t>
            </a:r>
          </a:p>
          <a:p>
            <a:pPr lvl="3"/>
            <a:r>
              <a:rPr lang="en-US" sz="2200" dirty="0" smtClean="0"/>
              <a:t>MET-PET</a:t>
            </a:r>
            <a:endParaRPr lang="el-GR" sz="2200" dirty="0"/>
          </a:p>
        </p:txBody>
      </p:sp>
      <p:sp>
        <p:nvSpPr>
          <p:cNvPr id="4" name="Right Brace 3"/>
          <p:cNvSpPr/>
          <p:nvPr/>
        </p:nvSpPr>
        <p:spPr>
          <a:xfrm>
            <a:off x="5741161" y="2893788"/>
            <a:ext cx="354839" cy="8580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4140" y="4564660"/>
            <a:ext cx="74260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en-US" sz="2400" b="1" i="1" u="sng" dirty="0"/>
              <a:t>NOT IN </a:t>
            </a:r>
            <a:r>
              <a:rPr lang="en-US" sz="2400" b="1" i="1" u="sng" dirty="0" smtClean="0"/>
              <a:t>ROUTINE. </a:t>
            </a:r>
            <a:r>
              <a:rPr lang="en-US" sz="2400" b="1" i="1" u="sng" dirty="0"/>
              <a:t>ONLY </a:t>
            </a:r>
            <a:r>
              <a:rPr lang="en-US" sz="2400" b="1" i="1" u="sng" dirty="0" smtClean="0"/>
              <a:t>IN PROSPECTIVE STUDIES</a:t>
            </a:r>
            <a:endParaRPr lang="el-GR" b="1" i="1" u="sng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64723"/>
            <a:ext cx="8004910" cy="1324493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3671249" y="5738373"/>
            <a:ext cx="354839" cy="6362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6088" y="5728302"/>
            <a:ext cx="7426088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‘…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cannot currently be recommended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…’,May be useful in re-irradiation because of the post-RT imaging changes.  </a:t>
            </a:r>
            <a:endParaRPr lang="el-GR" sz="20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5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4414"/>
            <a:ext cx="10515600" cy="47683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‘…THE MAJORITY OF POST-OP RECURRENCES OCCUR AT THE PRIMARY TUMOR SITE…’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MACROSCOPICALLY RESECTED TUMORS RECURRENCE TENDS TO OCCUR IN REGIONS OF TUMOR INFILTRATION ALONG THE WHITE MATTER TRACT 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GBM MAY NOT BE A FOCAL DISEASE BUT INFILTRATIVE DISEASE OF THE ENTIRE BRAIN {illustrated by the detection of R132H mutation of gene encoding for isocitrate 1 (IDH1)}.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b="1" dirty="0" smtClean="0"/>
              <a:t>ΕΤΣΙ</a:t>
            </a:r>
            <a:r>
              <a:rPr lang="el-GR" dirty="0" smtClean="0"/>
              <a:t>: Προτείνεται η χρήση 2 </a:t>
            </a:r>
            <a:r>
              <a:rPr lang="en-US" dirty="0" smtClean="0"/>
              <a:t>cm margin </a:t>
            </a:r>
            <a:r>
              <a:rPr lang="el-GR" dirty="0" smtClean="0"/>
              <a:t>από το </a:t>
            </a:r>
            <a:r>
              <a:rPr lang="en-US" dirty="0" smtClean="0"/>
              <a:t>GTV </a:t>
            </a:r>
            <a:r>
              <a:rPr lang="el-GR" dirty="0" smtClean="0"/>
              <a:t>στο </a:t>
            </a:r>
            <a:r>
              <a:rPr lang="en-US" dirty="0" smtClean="0"/>
              <a:t>CTV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ΑΦΟΥ</a:t>
            </a:r>
            <a:r>
              <a:rPr lang="el-GR" dirty="0" smtClean="0"/>
              <a:t>: Το 80% των υποτροπών εμφανίζεται σε ένα εύρος απόστασης έως 2 </a:t>
            </a:r>
            <a:r>
              <a:rPr lang="en-US" dirty="0" smtClean="0"/>
              <a:t>cm </a:t>
            </a:r>
            <a:r>
              <a:rPr lang="el-GR" dirty="0" smtClean="0"/>
              <a:t>από την περιοχή υψηλού σήματος σε </a:t>
            </a:r>
            <a:r>
              <a:rPr lang="en-US" dirty="0" smtClean="0"/>
              <a:t>CT &amp;MR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076964" y="4793108"/>
            <a:ext cx="859809" cy="77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076964" y="3118758"/>
            <a:ext cx="764660" cy="669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0665"/>
            <a:ext cx="10515600" cy="3726613"/>
          </a:xfrm>
        </p:spPr>
        <p:txBody>
          <a:bodyPr/>
          <a:lstStyle/>
          <a:p>
            <a:pPr lvl="1"/>
            <a:r>
              <a:rPr lang="en-US" sz="2800" u="sng" dirty="0" smtClean="0"/>
              <a:t>GENERAL TARGET DELINEATION STRATEGY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25" y="3453514"/>
            <a:ext cx="10237244" cy="3382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23582" y="4012441"/>
            <a:ext cx="545911" cy="286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5468" y="4012441"/>
            <a:ext cx="545911" cy="286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0665"/>
            <a:ext cx="10515600" cy="3726613"/>
          </a:xfrm>
        </p:spPr>
        <p:txBody>
          <a:bodyPr/>
          <a:lstStyle/>
          <a:p>
            <a:pPr lvl="1"/>
            <a:r>
              <a:rPr lang="en-US" sz="2800" u="sng" dirty="0" smtClean="0"/>
              <a:t>GENERAL TARGET DELINEATION STRATEGY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b="1" i="1" u="sng" dirty="0" smtClean="0">
                <a:solidFill>
                  <a:srgbClr val="FF0000"/>
                </a:solidFill>
              </a:rPr>
              <a:t>EORTC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43" y="3910387"/>
            <a:ext cx="7131663" cy="26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4967" y="1906073"/>
            <a:ext cx="12702815" cy="4951927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sz="2800" b="1" i="1" u="sng" dirty="0" smtClean="0">
                <a:solidFill>
                  <a:srgbClr val="FF0000"/>
                </a:solidFill>
              </a:rPr>
              <a:t>EORTC</a:t>
            </a:r>
            <a:endParaRPr lang="en-US" sz="2800" u="sng" dirty="0" smtClean="0"/>
          </a:p>
          <a:p>
            <a:pPr lvl="1"/>
            <a:r>
              <a:rPr lang="en-US" sz="2800" u="sng" dirty="0" smtClean="0"/>
              <a:t>GENERAL TARGET DELINEATION STRATEGY-60Gy/30 fractions</a:t>
            </a:r>
          </a:p>
          <a:p>
            <a:pPr lvl="2"/>
            <a:r>
              <a:rPr lang="en-US" sz="2200" b="1" i="1" u="sng" dirty="0" smtClean="0"/>
              <a:t>INDEPENDENT OF EDEMA PRESENCE/CONSIDER ONLY THE TUMOR</a:t>
            </a:r>
          </a:p>
          <a:p>
            <a:pPr lvl="2"/>
            <a:endParaRPr lang="en-US" sz="2200" b="1" i="1" u="sng" dirty="0" smtClean="0"/>
          </a:p>
          <a:p>
            <a:pPr lvl="2"/>
            <a:r>
              <a:rPr lang="en-US" sz="2200" b="1" i="1" u="sng" dirty="0" smtClean="0">
                <a:solidFill>
                  <a:srgbClr val="FF0000"/>
                </a:solidFill>
              </a:rPr>
              <a:t>GTV</a:t>
            </a:r>
            <a:r>
              <a:rPr lang="en-US" sz="2200" u="sng" dirty="0" smtClean="0"/>
              <a:t>:TUMOR or RESECTION CAVITY (IF PRESENT) +POST OPERATIVE CONTRAST ENHANCING AREAS</a:t>
            </a:r>
            <a:r>
              <a:rPr lang="el-GR" sz="2200" u="sng" dirty="0" smtClean="0"/>
              <a:t> Τ</a:t>
            </a:r>
            <a:r>
              <a:rPr lang="en-US" sz="2200" u="sng" dirty="0" smtClean="0"/>
              <a:t>1W</a:t>
            </a:r>
            <a:endParaRPr lang="en-US" sz="2200" dirty="0" smtClean="0"/>
          </a:p>
          <a:p>
            <a:pPr lvl="3"/>
            <a:r>
              <a:rPr lang="en-US" sz="1900" dirty="0" smtClean="0"/>
              <a:t>Attention to surgical infraction-gliosis          compare pre MRI &amp; post op DWI</a:t>
            </a:r>
          </a:p>
          <a:p>
            <a:pPr lvl="3"/>
            <a:r>
              <a:rPr lang="en-US" sz="1900" dirty="0" smtClean="0"/>
              <a:t>Discern postop vascular changes from residual tumor            more precise GTV             </a:t>
            </a:r>
          </a:p>
          <a:p>
            <a:pPr lvl="2"/>
            <a:endParaRPr lang="en-US" sz="2400" u="sng" dirty="0" smtClean="0"/>
          </a:p>
          <a:p>
            <a:pPr lvl="2"/>
            <a:r>
              <a:rPr lang="en-US" sz="2400" b="1" i="1" u="sng" dirty="0" smtClean="0">
                <a:solidFill>
                  <a:srgbClr val="FF0000"/>
                </a:solidFill>
              </a:rPr>
              <a:t>CTV</a:t>
            </a:r>
            <a:r>
              <a:rPr lang="en-US" sz="2400" u="sng" dirty="0" smtClean="0"/>
              <a:t>(microscopic disease):GTV+2cm    </a:t>
            </a:r>
          </a:p>
          <a:p>
            <a:pPr lvl="3"/>
            <a:r>
              <a:rPr lang="en-US" sz="1900" dirty="0" smtClean="0"/>
              <a:t>In all directions (likely spread of tumor along the white matter tracts)</a:t>
            </a:r>
          </a:p>
          <a:p>
            <a:pPr lvl="3"/>
            <a:r>
              <a:rPr lang="en-US" sz="1900" dirty="0" smtClean="0"/>
              <a:t>Anatomical barriers reduce CTV            (skull, chiasm, brainstem: 0mm) </a:t>
            </a:r>
          </a:p>
          <a:p>
            <a:pPr marL="1371600" lvl="3" indent="0">
              <a:buNone/>
            </a:pPr>
            <a:r>
              <a:rPr lang="en-US" sz="1900" dirty="0" smtClean="0"/>
              <a:t>                                                                     (ventricles, tentorium cerebelli:5mm)</a:t>
            </a:r>
          </a:p>
          <a:p>
            <a:pPr marL="1371600" lvl="3" indent="0">
              <a:buNone/>
            </a:pPr>
            <a:r>
              <a:rPr lang="en-US" sz="2200" dirty="0" smtClean="0"/>
              <a:t>                                                                                                                                           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GTV</a:t>
            </a:r>
          </a:p>
          <a:p>
            <a:pPr lvl="2"/>
            <a:r>
              <a:rPr lang="en-US" sz="2400" b="1" i="1" u="sng" dirty="0" smtClean="0">
                <a:solidFill>
                  <a:srgbClr val="FF0000"/>
                </a:solidFill>
              </a:rPr>
              <a:t>PTV</a:t>
            </a:r>
            <a:r>
              <a:rPr lang="en-US" sz="2400" u="sng" dirty="0" smtClean="0"/>
              <a:t>:CTV+3-5 mm</a:t>
            </a:r>
          </a:p>
          <a:p>
            <a:pPr lvl="3"/>
            <a:r>
              <a:rPr lang="en-US" sz="1900" dirty="0" smtClean="0"/>
              <a:t>(Planning uncertainties: CT/MR fusion, patient set-up, thermoplastic mask)</a:t>
            </a:r>
          </a:p>
          <a:p>
            <a:pPr lvl="3"/>
            <a:r>
              <a:rPr lang="en-US" sz="1900" dirty="0" smtClean="0"/>
              <a:t>(Modern IGRT</a:t>
            </a:r>
            <a:r>
              <a:rPr lang="el-GR" sz="1900" dirty="0" smtClean="0"/>
              <a:t>-</a:t>
            </a:r>
            <a:r>
              <a:rPr lang="en-US" sz="1900" dirty="0" smtClean="0"/>
              <a:t>based techniques can lead to a reduction in the PTV margin)</a:t>
            </a:r>
          </a:p>
          <a:p>
            <a:pPr lvl="3"/>
            <a:endParaRPr lang="en-US" dirty="0" smtClean="0"/>
          </a:p>
          <a:p>
            <a:pPr lvl="3"/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335068" y="4936211"/>
            <a:ext cx="1261659" cy="133396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48214" y="4628536"/>
            <a:ext cx="2469917" cy="203937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98167" y="4580495"/>
            <a:ext cx="4545633" cy="423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38782" y="4320861"/>
            <a:ext cx="3210037" cy="253713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30315" y="5957814"/>
            <a:ext cx="5032249" cy="24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762289" y="3748162"/>
            <a:ext cx="4378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61451" y="4006963"/>
            <a:ext cx="4378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5560" y="5104263"/>
            <a:ext cx="5459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4476464" y="5118327"/>
            <a:ext cx="395007" cy="218364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2287"/>
            <a:ext cx="10515600" cy="4214992"/>
          </a:xfrm>
        </p:spPr>
        <p:txBody>
          <a:bodyPr/>
          <a:lstStyle/>
          <a:p>
            <a:pPr lvl="1"/>
            <a:r>
              <a:rPr lang="en-US" sz="2800" u="sng" dirty="0" smtClean="0"/>
              <a:t>GENERAL TARGET DELINEATION STRATEGY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b="1" i="1" u="sng" dirty="0" smtClean="0">
                <a:solidFill>
                  <a:srgbClr val="FF0000"/>
                </a:solidFill>
              </a:rPr>
              <a:t>RTOG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76" y="3439886"/>
            <a:ext cx="8913616" cy="3418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951630"/>
            <a:ext cx="11524341" cy="490637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RTOG</a:t>
            </a:r>
            <a:endParaRPr lang="en-US" sz="2800" b="1" i="1" u="sng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2800" u="sng" dirty="0" smtClean="0"/>
          </a:p>
          <a:p>
            <a:pPr lvl="1"/>
            <a:r>
              <a:rPr lang="en-US" sz="2800" u="sng" dirty="0" smtClean="0"/>
              <a:t>GENERAL TARGET DELINEATION STRATEGY- </a:t>
            </a:r>
            <a:r>
              <a:rPr lang="en-US" sz="2800" u="sng" dirty="0" smtClean="0">
                <a:solidFill>
                  <a:srgbClr val="FF0000"/>
                </a:solidFill>
              </a:rPr>
              <a:t>PHASE 1</a:t>
            </a:r>
            <a:r>
              <a:rPr lang="en-US" sz="2800" u="sng" dirty="0" smtClean="0"/>
              <a:t> 46Gy/23 </a:t>
            </a:r>
            <a:r>
              <a:rPr lang="en-US" sz="2800" u="sng" dirty="0" smtClean="0"/>
              <a:t>fractions.</a:t>
            </a:r>
            <a:endParaRPr lang="en-US" sz="2800" u="sng" dirty="0" smtClean="0"/>
          </a:p>
          <a:p>
            <a:pPr marL="914400" lvl="2" indent="0">
              <a:buNone/>
            </a:pPr>
            <a:endParaRPr lang="en-US" sz="2400" u="sng" dirty="0" smtClean="0"/>
          </a:p>
          <a:p>
            <a:pPr lvl="2"/>
            <a:r>
              <a:rPr lang="en-US" sz="2400" u="sng" dirty="0" smtClean="0"/>
              <a:t>GTV:TUMOR or RESECTION CAVITY (IF PRESENT) +POST OPERATIVE CONTRAST ENHANCING AREAS</a:t>
            </a:r>
            <a:r>
              <a:rPr lang="el-GR" sz="2400" u="sng" dirty="0" smtClean="0"/>
              <a:t> </a:t>
            </a:r>
            <a:r>
              <a:rPr lang="el-GR" sz="2400" u="sng" dirty="0"/>
              <a:t>Τ</a:t>
            </a:r>
            <a:r>
              <a:rPr lang="en-US" sz="2400" u="sng" dirty="0" smtClean="0"/>
              <a:t>1W+</a:t>
            </a:r>
            <a:r>
              <a:rPr lang="en-US" sz="2400" u="sng" dirty="0" smtClean="0">
                <a:solidFill>
                  <a:srgbClr val="FF0000"/>
                </a:solidFill>
              </a:rPr>
              <a:t>EDEMA(T2 or FLAIR</a:t>
            </a:r>
            <a:r>
              <a:rPr lang="en-US" sz="2400" u="sng" dirty="0" smtClean="0">
                <a:solidFill>
                  <a:srgbClr val="FF0000"/>
                </a:solidFill>
              </a:rPr>
              <a:t>).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endParaRPr lang="en-US" sz="2400" u="sng" dirty="0" smtClean="0"/>
          </a:p>
          <a:p>
            <a:pPr lvl="2"/>
            <a:r>
              <a:rPr lang="en-US" sz="2400" u="sng" dirty="0" smtClean="0"/>
              <a:t>CTV:</a:t>
            </a:r>
          </a:p>
          <a:p>
            <a:pPr lvl="3"/>
            <a:r>
              <a:rPr lang="en-US" sz="2200" u="sng" dirty="0" smtClean="0"/>
              <a:t>GTV+2cm if </a:t>
            </a:r>
            <a:r>
              <a:rPr lang="en-US" sz="2200" u="sng" dirty="0" smtClean="0">
                <a:solidFill>
                  <a:srgbClr val="FF0000"/>
                </a:solidFill>
              </a:rPr>
              <a:t>edem</a:t>
            </a:r>
            <a:r>
              <a:rPr lang="en-US" sz="2200" dirty="0" smtClean="0">
                <a:solidFill>
                  <a:srgbClr val="FF0000"/>
                </a:solidFill>
              </a:rPr>
              <a:t>a present                                                         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GTV</a:t>
            </a:r>
          </a:p>
          <a:p>
            <a:pPr lvl="3"/>
            <a:r>
              <a:rPr lang="en-US" sz="2200" u="sng" dirty="0" smtClean="0"/>
              <a:t>GTV+2,5cm if </a:t>
            </a:r>
            <a:r>
              <a:rPr lang="en-US" sz="2200" u="sng" dirty="0" smtClean="0">
                <a:solidFill>
                  <a:srgbClr val="FF0000"/>
                </a:solidFill>
              </a:rPr>
              <a:t>edema</a:t>
            </a:r>
            <a:r>
              <a:rPr lang="en-US" sz="2200" u="sng" dirty="0" smtClean="0"/>
              <a:t> </a:t>
            </a:r>
            <a:r>
              <a:rPr lang="en-US" sz="2200" u="sng" dirty="0" smtClean="0">
                <a:solidFill>
                  <a:srgbClr val="FF0000"/>
                </a:solidFill>
              </a:rPr>
              <a:t>NOT</a:t>
            </a:r>
            <a:r>
              <a:rPr lang="en-US" sz="2200" u="sng" dirty="0" smtClean="0"/>
              <a:t> </a:t>
            </a:r>
            <a:r>
              <a:rPr lang="en-US" sz="2200" u="sng" dirty="0" smtClean="0">
                <a:solidFill>
                  <a:srgbClr val="FF0000"/>
                </a:solidFill>
              </a:rPr>
              <a:t>present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r>
              <a:rPr lang="en-US" sz="2400" u="sng" dirty="0" smtClean="0"/>
              <a:t>PTV:CTV+3-5 mm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966580" y="5295332"/>
            <a:ext cx="1323832" cy="9748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94913" y="4876799"/>
            <a:ext cx="2685142" cy="167087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007" y="5404513"/>
            <a:ext cx="5892906" cy="13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53829" y="4702627"/>
            <a:ext cx="3309257" cy="210457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44454" y="6547677"/>
            <a:ext cx="42035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046514"/>
            <a:ext cx="11524341" cy="481148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RTOG</a:t>
            </a:r>
            <a:endParaRPr lang="en-US" sz="2800" b="1" i="1" u="sng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2800" u="sng" dirty="0" smtClean="0"/>
          </a:p>
          <a:p>
            <a:pPr lvl="1"/>
            <a:r>
              <a:rPr lang="en-US" sz="2800" u="sng" dirty="0" smtClean="0"/>
              <a:t>GENERAL TARGET DELINEATION STRATEGY- </a:t>
            </a:r>
            <a:r>
              <a:rPr lang="en-US" sz="2800" u="sng" dirty="0" smtClean="0">
                <a:solidFill>
                  <a:srgbClr val="FF0000"/>
                </a:solidFill>
              </a:rPr>
              <a:t>PHASE 2 </a:t>
            </a:r>
            <a:r>
              <a:rPr lang="en-US" sz="2800" u="sng" dirty="0" smtClean="0"/>
              <a:t>14Gy/7 </a:t>
            </a:r>
            <a:r>
              <a:rPr lang="en-US" sz="2800" u="sng" dirty="0" smtClean="0"/>
              <a:t>fractions.</a:t>
            </a:r>
            <a:endParaRPr lang="en-US" sz="2800" u="sng" dirty="0" smtClean="0"/>
          </a:p>
          <a:p>
            <a:pPr marL="914400" lvl="2" indent="0">
              <a:buNone/>
            </a:pPr>
            <a:endParaRPr lang="en-US" sz="2400" u="sng" dirty="0" smtClean="0"/>
          </a:p>
          <a:p>
            <a:pPr lvl="2"/>
            <a:r>
              <a:rPr lang="en-US" sz="2400" u="sng" dirty="0" smtClean="0"/>
              <a:t>GTV:TUMOR or RESECTION CAVITY (IF PRESENT) +POST OPERATIVE CONTRAST ENHANCING AREAS</a:t>
            </a:r>
            <a:r>
              <a:rPr lang="el-GR" sz="2400" u="sng" dirty="0" smtClean="0"/>
              <a:t> </a:t>
            </a:r>
            <a:r>
              <a:rPr lang="el-GR" sz="2400" u="sng" dirty="0"/>
              <a:t>Τ</a:t>
            </a:r>
            <a:r>
              <a:rPr lang="en-US" sz="2400" u="sng" dirty="0" smtClean="0"/>
              <a:t>1W.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lvl="2"/>
            <a:endParaRPr lang="en-US" sz="2400" u="sng" dirty="0" smtClean="0"/>
          </a:p>
          <a:p>
            <a:pPr lvl="2"/>
            <a:r>
              <a:rPr lang="en-US" sz="2400" u="sng" dirty="0" smtClean="0"/>
              <a:t>CTV:</a:t>
            </a:r>
            <a:r>
              <a:rPr lang="en-US" sz="2200" u="sng" dirty="0" smtClean="0"/>
              <a:t>GTV+2cm </a:t>
            </a:r>
            <a:r>
              <a:rPr lang="en-US" sz="2200" u="sng" dirty="0" smtClean="0">
                <a:solidFill>
                  <a:srgbClr val="FF0000"/>
                </a:solidFill>
              </a:rPr>
              <a:t>INDEPENDENT IF</a:t>
            </a:r>
            <a:r>
              <a:rPr lang="en-US" sz="2200" u="sng" dirty="0" smtClean="0"/>
              <a:t> </a:t>
            </a:r>
            <a:r>
              <a:rPr lang="en-US" sz="2200" u="sng" dirty="0" smtClean="0">
                <a:solidFill>
                  <a:srgbClr val="FF0000"/>
                </a:solidFill>
              </a:rPr>
              <a:t>edema</a:t>
            </a:r>
            <a:r>
              <a:rPr lang="en-US" sz="2200" u="sng" dirty="0" smtClean="0"/>
              <a:t> </a:t>
            </a:r>
            <a:r>
              <a:rPr lang="en-US" sz="2200" u="sng" dirty="0" smtClean="0">
                <a:solidFill>
                  <a:srgbClr val="FF0000"/>
                </a:solidFill>
              </a:rPr>
              <a:t>present</a:t>
            </a:r>
          </a:p>
          <a:p>
            <a:pPr marL="914400" lvl="2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GTV</a:t>
            </a:r>
          </a:p>
          <a:p>
            <a:pPr lvl="2"/>
            <a:r>
              <a:rPr lang="en-US" sz="2400" u="sng" dirty="0" smtClean="0"/>
              <a:t>PTV:CTV+3-5 mm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966580" y="5295332"/>
            <a:ext cx="1323832" cy="9748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94913" y="4876799"/>
            <a:ext cx="2685142" cy="167087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53829" y="4702627"/>
            <a:ext cx="3309257" cy="210457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01803" y="5486400"/>
            <a:ext cx="693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07977" y="6270172"/>
            <a:ext cx="397149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221"/>
            <a:ext cx="10515600" cy="4831308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u="sng" dirty="0" smtClean="0"/>
              <a:t>GENERAL TARGET DELINEATION STRATEGY</a:t>
            </a:r>
          </a:p>
          <a:p>
            <a:pPr marL="457200" lvl="1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EORTC vs RTOG</a:t>
            </a:r>
            <a:r>
              <a:rPr lang="en-US" sz="2800" dirty="0" smtClean="0"/>
              <a:t>			</a:t>
            </a:r>
            <a:endParaRPr lang="en-US" sz="2800" b="1" i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 Europe single phase treatment is advocated.</a:t>
            </a:r>
          </a:p>
          <a:p>
            <a:pPr lvl="1"/>
            <a:r>
              <a:rPr lang="en-US" dirty="0" smtClean="0"/>
              <a:t>The larger PTV consider by RTOG failed to produce significant reduction in marginal or distant recurrences.</a:t>
            </a:r>
          </a:p>
          <a:p>
            <a:pPr lvl="1"/>
            <a:r>
              <a:rPr lang="en-US" dirty="0" smtClean="0"/>
              <a:t>The two phase technique results in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arger volume of brain.</a:t>
            </a:r>
          </a:p>
          <a:p>
            <a:pPr lvl="2"/>
            <a:r>
              <a:rPr lang="en-US" dirty="0" smtClean="0"/>
              <a:t>High to moderate doses to brain tissue.</a:t>
            </a:r>
          </a:p>
          <a:p>
            <a:pPr lvl="2"/>
            <a:r>
              <a:rPr lang="en-US" dirty="0" smtClean="0"/>
              <a:t>Impairment of cognitive function.</a:t>
            </a:r>
          </a:p>
          <a:p>
            <a:pPr lvl="1"/>
            <a:r>
              <a:rPr lang="en-US" dirty="0" smtClean="0"/>
              <a:t>Single phase planning is more convenient as only one planning phase is necessary.</a:t>
            </a:r>
          </a:p>
          <a:p>
            <a:pPr marL="457200" lvl="1" indent="0" algn="just">
              <a:buNone/>
            </a:pPr>
            <a:r>
              <a:rPr lang="en-US" dirty="0" smtClean="0"/>
              <a:t> DEFINING THE OPTIMAL TARGET VOLUME FOR GBM REPRESENTS A BALANCE BETWEEN MINIMISING TREATMENT RELATED TOXICITY WHILE MAINTAINING EFFICANCY IN TERMS OF TUMOR CONTROL</a:t>
            </a:r>
          </a:p>
          <a:p>
            <a:pPr lvl="1"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091819" y="4379358"/>
            <a:ext cx="655093" cy="4571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91819" y="4697356"/>
            <a:ext cx="655093" cy="4571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91819" y="5020127"/>
            <a:ext cx="655093" cy="45719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71497" y="2388359"/>
            <a:ext cx="2688609" cy="450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2830" y="5622878"/>
            <a:ext cx="1173707" cy="777922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Οργανόγραμμα 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ICRU 83 (2010)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67" y="1690688"/>
            <a:ext cx="3533263" cy="5167311"/>
          </a:xfrm>
          <a:prstGeom prst="rect">
            <a:avLst/>
          </a:prstGeom>
        </p:spPr>
      </p:pic>
      <p:pic>
        <p:nvPicPr>
          <p:cNvPr id="5" name="Picture 2" descr="https://imgv2-1-f.scribdassets.com/img/document/76713520/original/1350b87023/14558111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89" y="3985146"/>
            <a:ext cx="2519911" cy="28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006" y="1924430"/>
            <a:ext cx="35017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σύγχρονος σχεδιασμός στην ακτινοθεραπεία απαιτεί:</a:t>
            </a:r>
          </a:p>
          <a:p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Α)Αλγοριθμική Σκέψη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Β)Σωστή Ενημέρωση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Γ)Σωστή Συνεργασία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Δ)Γραπτά Πρωτόκολλα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Ε)Σύγχρονη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εχνολογία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15069" y="598867"/>
            <a:ext cx="9144000" cy="2374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8860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457"/>
            <a:ext cx="10515600" cy="4869543"/>
          </a:xfrm>
        </p:spPr>
        <p:txBody>
          <a:bodyPr>
            <a:normAutofit/>
          </a:bodyPr>
          <a:lstStyle/>
          <a:p>
            <a:pPr lvl="1"/>
            <a:r>
              <a:rPr lang="en-US" sz="2800" u="sng" dirty="0" smtClean="0"/>
              <a:t>Treatment technique</a:t>
            </a:r>
          </a:p>
          <a:p>
            <a:pPr lvl="2"/>
            <a:r>
              <a:rPr lang="en-US" sz="2200" dirty="0" smtClean="0"/>
              <a:t>3DCRT remains standard (small spherical frontal and/or parietal tumors).</a:t>
            </a:r>
          </a:p>
          <a:p>
            <a:pPr lvl="2"/>
            <a:r>
              <a:rPr lang="en-US" sz="2200" dirty="0" smtClean="0"/>
              <a:t>IMRT/VMAT can be used (irregular shapes, close proximity of tumors to the brainstem or orbit).</a:t>
            </a:r>
          </a:p>
          <a:p>
            <a:pPr lvl="2"/>
            <a:r>
              <a:rPr lang="en-US" sz="2200" dirty="0" smtClean="0"/>
              <a:t>VMAT is preferred to IMRT for faster planning and delivery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!</a:t>
            </a:r>
            <a:r>
              <a:rPr lang="en-US" sz="2200" b="1" i="1" u="sng" dirty="0" smtClean="0">
                <a:solidFill>
                  <a:srgbClr val="FF0000"/>
                </a:solidFill>
              </a:rPr>
              <a:t>GTV and CTV T</a:t>
            </a:r>
            <a:r>
              <a:rPr lang="el-GR" sz="2200" b="1" i="1" u="sng" dirty="0">
                <a:solidFill>
                  <a:srgbClr val="FF0000"/>
                </a:solidFill>
              </a:rPr>
              <a:t>Α</a:t>
            </a:r>
            <a:r>
              <a:rPr lang="en-US" sz="2200" b="1" i="1" u="sng" dirty="0" smtClean="0">
                <a:solidFill>
                  <a:srgbClr val="FF0000"/>
                </a:solidFill>
              </a:rPr>
              <a:t>RGET DELINEATION SHOULD NOT BE INFLUENCED BY </a:t>
            </a:r>
          </a:p>
          <a:p>
            <a:pPr lvl="3"/>
            <a:r>
              <a:rPr lang="en-US" sz="2200" dirty="0" smtClean="0"/>
              <a:t>THE RADIATION </a:t>
            </a:r>
            <a:r>
              <a:rPr lang="en-US" sz="2200" dirty="0" smtClean="0"/>
              <a:t>TECHNIQUE.</a:t>
            </a:r>
            <a:endParaRPr lang="en-US" sz="2200" dirty="0" smtClean="0"/>
          </a:p>
          <a:p>
            <a:pPr lvl="3"/>
            <a:r>
              <a:rPr lang="en-US" sz="2200" dirty="0" smtClean="0"/>
              <a:t>THE FRACTIONATION </a:t>
            </a:r>
            <a:r>
              <a:rPr lang="en-US" sz="2200" dirty="0" smtClean="0"/>
              <a:t>SCHEME.</a:t>
            </a:r>
            <a:endParaRPr lang="en-US" sz="2200" dirty="0" smtClean="0"/>
          </a:p>
          <a:p>
            <a:pPr lvl="3"/>
            <a:r>
              <a:rPr lang="en-US" sz="2200" dirty="0" smtClean="0"/>
              <a:t>THE USE OF CONCURRENT </a:t>
            </a:r>
            <a:r>
              <a:rPr lang="en-US" sz="2200" dirty="0" smtClean="0"/>
              <a:t>CHEMOTHERAPY.</a:t>
            </a:r>
            <a:endParaRPr lang="en-US" sz="2200" dirty="0" smtClean="0"/>
          </a:p>
          <a:p>
            <a:pPr lvl="3"/>
            <a:r>
              <a:rPr lang="en-US" sz="2600" b="1" i="1" u="sng" dirty="0">
                <a:solidFill>
                  <a:srgbClr val="FF0000"/>
                </a:solidFill>
              </a:rPr>
              <a:t>Meeting constraints for all critical OARs (according to QUANTEC) even if PTV coverage should be compromised.</a:t>
            </a:r>
          </a:p>
          <a:p>
            <a:pPr lvl="3"/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302"/>
            <a:ext cx="10515600" cy="4107976"/>
          </a:xfrm>
        </p:spPr>
        <p:txBody>
          <a:bodyPr/>
          <a:lstStyle/>
          <a:p>
            <a:pPr lvl="2"/>
            <a:endParaRPr lang="en-US" dirty="0" smtClean="0"/>
          </a:p>
          <a:p>
            <a:pPr lvl="1"/>
            <a:r>
              <a:rPr lang="en-US" sz="2800" u="sng" dirty="0" smtClean="0"/>
              <a:t>Planning details</a:t>
            </a:r>
          </a:p>
          <a:p>
            <a:pPr lvl="2"/>
            <a:r>
              <a:rPr lang="en-US" sz="2400" dirty="0" smtClean="0"/>
              <a:t>Dose 100% at the ICRU point (</a:t>
            </a:r>
            <a:r>
              <a:rPr lang="en-US" sz="2400" b="1" i="1" u="sng" dirty="0" smtClean="0"/>
              <a:t>ICRU 52&amp;60</a:t>
            </a:r>
            <a:r>
              <a:rPr lang="en-US" sz="2400" dirty="0" smtClean="0"/>
              <a:t>)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95% isodos</a:t>
            </a:r>
            <a:r>
              <a:rPr lang="en-US" sz="2400" dirty="0"/>
              <a:t>e</a:t>
            </a:r>
            <a:r>
              <a:rPr lang="en-US" sz="2400" dirty="0" smtClean="0"/>
              <a:t> covers 95% of the PTV (in </a:t>
            </a:r>
            <a:r>
              <a:rPr lang="en-US" sz="2400" b="1" i="1" u="sng" dirty="0" smtClean="0"/>
              <a:t>3DCRT</a:t>
            </a:r>
            <a:r>
              <a:rPr lang="en-US" sz="2400" dirty="0" smtClean="0"/>
              <a:t>)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PTV Median dose</a:t>
            </a:r>
            <a:r>
              <a:rPr lang="el-GR" sz="2400" dirty="0" smtClean="0"/>
              <a:t>(</a:t>
            </a:r>
            <a:r>
              <a:rPr lang="en-US" sz="2400" dirty="0" smtClean="0"/>
              <a:t>D50%)=60Gy</a:t>
            </a:r>
          </a:p>
          <a:p>
            <a:pPr lvl="2"/>
            <a:r>
              <a:rPr lang="en-US" sz="2400" dirty="0" smtClean="0"/>
              <a:t>PTV Max dose (D</a:t>
            </a:r>
            <a:r>
              <a:rPr lang="en-US" dirty="0" smtClean="0"/>
              <a:t>2%</a:t>
            </a:r>
            <a:r>
              <a:rPr lang="en-US" sz="2400" dirty="0" smtClean="0"/>
              <a:t>)</a:t>
            </a:r>
            <a:r>
              <a:rPr lang="el-GR" sz="2400" dirty="0" smtClean="0"/>
              <a:t>=</a:t>
            </a:r>
            <a:r>
              <a:rPr lang="en-US" sz="2400" dirty="0" smtClean="0"/>
              <a:t> 63Gy                 </a:t>
            </a:r>
            <a:r>
              <a:rPr lang="en-US" sz="2400" b="1" i="1" u="sng" dirty="0" smtClean="0"/>
              <a:t>IMRT (ICRU 83)</a:t>
            </a:r>
          </a:p>
          <a:p>
            <a:pPr lvl="2"/>
            <a:r>
              <a:rPr lang="en-US" sz="2400" dirty="0" smtClean="0"/>
              <a:t>PTV Min dose (D</a:t>
            </a:r>
            <a:r>
              <a:rPr lang="en-US" dirty="0" smtClean="0"/>
              <a:t>98%</a:t>
            </a:r>
            <a:r>
              <a:rPr lang="en-US" sz="2400" dirty="0" smtClean="0"/>
              <a:t>)</a:t>
            </a:r>
            <a:r>
              <a:rPr lang="el-GR" sz="2400" dirty="0" smtClean="0"/>
              <a:t>=</a:t>
            </a:r>
            <a:r>
              <a:rPr lang="en-US" sz="2400" dirty="0" smtClean="0"/>
              <a:t>57Gy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6168788"/>
            <a:ext cx="7738281" cy="689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6243850" y="5040333"/>
            <a:ext cx="300251" cy="80521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5780"/>
            <a:ext cx="10515600" cy="3971498"/>
          </a:xfrm>
        </p:spPr>
        <p:txBody>
          <a:bodyPr/>
          <a:lstStyle/>
          <a:p>
            <a:pPr lvl="1"/>
            <a:r>
              <a:rPr lang="en-US" sz="2800" u="sng" dirty="0" smtClean="0"/>
              <a:t>Fractionation </a:t>
            </a:r>
            <a:r>
              <a:rPr lang="en-US" sz="2800" u="sng" dirty="0" smtClean="0"/>
              <a:t>scheme</a:t>
            </a:r>
          </a:p>
          <a:p>
            <a:pPr lvl="2"/>
            <a:r>
              <a:rPr lang="en-US" sz="2400" dirty="0" smtClean="0"/>
              <a:t>Standard:</a:t>
            </a:r>
          </a:p>
          <a:p>
            <a:pPr lvl="3"/>
            <a:r>
              <a:rPr lang="en-US" sz="2400" dirty="0" smtClean="0"/>
              <a:t>60Gy(30x2Gy)</a:t>
            </a:r>
          </a:p>
          <a:p>
            <a:pPr lvl="2"/>
            <a:r>
              <a:rPr lang="en-US" sz="2400" dirty="0" err="1" smtClean="0"/>
              <a:t>Hypofractionation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200" i="1" dirty="0" smtClean="0"/>
              <a:t>mainly for elderly patients or for patients with poor PS</a:t>
            </a:r>
            <a:r>
              <a:rPr lang="en-US" sz="2400" dirty="0" smtClean="0"/>
              <a:t>):</a:t>
            </a:r>
          </a:p>
          <a:p>
            <a:pPr lvl="3"/>
            <a:r>
              <a:rPr lang="en-US" sz="2400" dirty="0" smtClean="0"/>
              <a:t>15x2,67Gy</a:t>
            </a:r>
          </a:p>
          <a:p>
            <a:pPr lvl="3"/>
            <a:r>
              <a:rPr lang="en-US" sz="2400" dirty="0" smtClean="0"/>
              <a:t>10x3,4Gy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78286"/>
            <a:ext cx="10999957" cy="979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GRADE GLIOMAS (WHO 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49322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WHO grade III gliomas that have radiological characteristics of GBM might best be treated based on T1-MRI with gadolinium.</a:t>
            </a:r>
          </a:p>
          <a:p>
            <a:r>
              <a:rPr lang="en-US" sz="2600" dirty="0" smtClean="0"/>
              <a:t>WHO grade III gliomas with low or lack of contrast enhancement on T1-MRI. </a:t>
            </a:r>
            <a:endParaRPr lang="en-US" sz="2600" dirty="0" smtClean="0"/>
          </a:p>
          <a:p>
            <a:pPr lvl="1"/>
            <a:r>
              <a:rPr lang="en-US" sz="2200" dirty="0" smtClean="0"/>
              <a:t>In </a:t>
            </a:r>
            <a:r>
              <a:rPr lang="en-US" sz="2200" dirty="0" smtClean="0"/>
              <a:t>these tumors the GTV should encompass the Gd-T1-MRI </a:t>
            </a:r>
            <a:r>
              <a:rPr lang="en-US" sz="2200" dirty="0" smtClean="0"/>
              <a:t>+</a:t>
            </a:r>
            <a:r>
              <a:rPr lang="en-US" sz="2200" dirty="0"/>
              <a:t> </a:t>
            </a:r>
            <a:r>
              <a:rPr lang="en-US" sz="2200" dirty="0" smtClean="0"/>
              <a:t>the </a:t>
            </a:r>
            <a:r>
              <a:rPr lang="en-US" sz="2200" dirty="0" smtClean="0"/>
              <a:t>hyperintensity area of </a:t>
            </a:r>
            <a:r>
              <a:rPr lang="en-US" sz="2200" dirty="0" smtClean="0"/>
              <a:t>T2/FLAIR</a:t>
            </a:r>
            <a:r>
              <a:rPr lang="en-US" sz="2200" dirty="0" smtClean="0"/>
              <a:t>. 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 smtClean="0"/>
              <a:t>CTV should include the GTV +1.0-1.5 cm.</a:t>
            </a:r>
          </a:p>
          <a:p>
            <a:r>
              <a:rPr lang="en-US" sz="2600" dirty="0" smtClean="0"/>
              <a:t>The total dose should be 59,4 in 1,8  Gy/day x 5x/week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26178" y="2320011"/>
            <a:ext cx="2344223" cy="67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GRADE GLIOMAS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GTV delineation is mainly based on T2W and </a:t>
            </a:r>
            <a:r>
              <a:rPr lang="en-US" dirty="0" smtClean="0"/>
              <a:t>FLAIR MR </a:t>
            </a:r>
            <a:r>
              <a:rPr lang="en-US" dirty="0" smtClean="0"/>
              <a:t>images</a:t>
            </a:r>
          </a:p>
          <a:p>
            <a:pPr lvl="1"/>
            <a:r>
              <a:rPr lang="en-US" dirty="0"/>
              <a:t>an </a:t>
            </a:r>
            <a:r>
              <a:rPr lang="en-US" dirty="0" smtClean="0"/>
              <a:t>important characteristic </a:t>
            </a:r>
            <a:r>
              <a:rPr lang="en-US" dirty="0"/>
              <a:t>of these tumours is the absence </a:t>
            </a:r>
            <a:r>
              <a:rPr lang="en-US" dirty="0" smtClean="0"/>
              <a:t>of </a:t>
            </a:r>
            <a:r>
              <a:rPr lang="en-US" dirty="0"/>
              <a:t>contrast </a:t>
            </a:r>
            <a:r>
              <a:rPr lang="en-US" dirty="0" smtClean="0"/>
              <a:t>enhancement on T1-weighted images due to intact blood brain barrier (BBB).</a:t>
            </a:r>
          </a:p>
          <a:p>
            <a:r>
              <a:rPr lang="en-US" b="1" i="1" u="sng" dirty="0" smtClean="0"/>
              <a:t>Distinction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endParaRPr lang="en-US" dirty="0" smtClean="0"/>
          </a:p>
          <a:p>
            <a:pPr lvl="1"/>
            <a:r>
              <a:rPr lang="en-US" b="1" i="1" u="sng" dirty="0" smtClean="0"/>
              <a:t>well delineated</a:t>
            </a:r>
            <a:r>
              <a:rPr lang="en-US" dirty="0" smtClean="0"/>
              <a:t> low-grade </a:t>
            </a:r>
            <a:r>
              <a:rPr lang="en-US" dirty="0"/>
              <a:t>gliomas, in which the </a:t>
            </a:r>
            <a:r>
              <a:rPr lang="en-US" dirty="0" smtClean="0"/>
              <a:t>margins  from </a:t>
            </a:r>
            <a:r>
              <a:rPr lang="en-US" dirty="0"/>
              <a:t>GTV to CTV are </a:t>
            </a:r>
            <a:r>
              <a:rPr lang="en-US" dirty="0" smtClean="0"/>
              <a:t>ca. 5 mm (RTOG).</a:t>
            </a:r>
          </a:p>
          <a:p>
            <a:pPr lvl="1"/>
            <a:r>
              <a:rPr lang="en-US" b="1" i="1" u="sng" dirty="0" smtClean="0"/>
              <a:t>diffuse infiltrative </a:t>
            </a:r>
            <a:r>
              <a:rPr lang="en-US" dirty="0" smtClean="0"/>
              <a:t>low-grade </a:t>
            </a:r>
            <a:r>
              <a:rPr lang="en-US" dirty="0"/>
              <a:t>gliomas, in which the </a:t>
            </a:r>
            <a:r>
              <a:rPr lang="en-US" dirty="0" smtClean="0"/>
              <a:t>distance from </a:t>
            </a:r>
            <a:r>
              <a:rPr lang="en-US" dirty="0"/>
              <a:t>GTV to CTV should be larger (ca. 10–15 mm</a:t>
            </a:r>
            <a:r>
              <a:rPr lang="en-US" dirty="0" smtClean="0"/>
              <a:t>), considering </a:t>
            </a:r>
            <a:r>
              <a:rPr lang="en-US" dirty="0"/>
              <a:t>anatomical </a:t>
            </a:r>
            <a:r>
              <a:rPr lang="en-US" dirty="0" smtClean="0"/>
              <a:t>borders (RTOG).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37" y="1398118"/>
            <a:ext cx="4152616" cy="148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65" y="1690688"/>
            <a:ext cx="4779015" cy="8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GRADE GLIOMAS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31" y="2139043"/>
            <a:ext cx="9349602" cy="42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RECURRENT GLIOMAS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Mitotically active glioma cells are characterized by increased metabolism.</a:t>
            </a:r>
          </a:p>
          <a:p>
            <a:r>
              <a:rPr lang="en-US" dirty="0" smtClean="0"/>
              <a:t>Amino acid PET has been shown to have a higher sensitivity and specificity even in comparison to MRI.</a:t>
            </a:r>
          </a:p>
          <a:p>
            <a:r>
              <a:rPr lang="en-US" dirty="0" smtClean="0"/>
              <a:t>The median overall survival was 5 months when treatment planning was based on MRI/CT compared with 9 months when target volume was delineated on amino acid PET and MR/CT.</a:t>
            </a:r>
          </a:p>
          <a:p>
            <a:r>
              <a:rPr lang="en-US" dirty="0" smtClean="0"/>
              <a:t>GTV encompasses Gd-T1-MRI with a small margin of 3-5 mm to CTV.</a:t>
            </a:r>
          </a:p>
          <a:p>
            <a:r>
              <a:rPr lang="en-US" dirty="0" smtClean="0"/>
              <a:t>Re-irradiation should be performed using high precision radiation therapy (stereotactic radiotherapy, image guided radiotherapy).</a:t>
            </a:r>
          </a:p>
          <a:p>
            <a:r>
              <a:rPr lang="en-US" dirty="0" smtClean="0"/>
              <a:t>Typical distance from CTV to PTV is small 1-3 mm.</a:t>
            </a:r>
          </a:p>
          <a:p>
            <a:r>
              <a:rPr lang="en-US" dirty="0" smtClean="0"/>
              <a:t>Total re-irradiation dose of 30-40Gy in 2-5Gy per fraction for a low rate of serious side-effects.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4070"/>
            <a:ext cx="11353800" cy="4143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u="sng" dirty="0" smtClean="0">
                <a:solidFill>
                  <a:srgbClr val="FF0000"/>
                </a:solidFill>
              </a:rPr>
              <a:t>ORGANS AT RISK</a:t>
            </a:r>
            <a:endParaRPr lang="el-GR" sz="3000" u="sng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RT to the brain can lead to  </a:t>
            </a:r>
          </a:p>
          <a:p>
            <a:pPr lvl="1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isual and hearing deficits.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Hormonal impairment.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Neurocognitive alterations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/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 b="1" i="1" u="sng" dirty="0" smtClean="0">
                <a:solidFill>
                  <a:srgbClr val="FF0000"/>
                </a:solidFill>
              </a:rPr>
              <a:t>ACCURATE DELINEATION OF OARs IS ESSENTIAL  IN IMRT/VMAT TECHNIQUES CONSIDERING THE COMPLEX FUNCTIONAL ANATOMY OF THE BRAIN.</a:t>
            </a:r>
            <a:endParaRPr lang="el-GR" sz="3000" b="1" i="1" u="sng" dirty="0" smtClean="0">
              <a:solidFill>
                <a:srgbClr val="FF0000"/>
              </a:solidFill>
            </a:endParaRPr>
          </a:p>
          <a:p>
            <a:endParaRPr lang="en-US" sz="3000" u="sng" dirty="0" smtClean="0"/>
          </a:p>
          <a:p>
            <a:endParaRPr lang="en-US" sz="3200" u="sng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81" y="3430867"/>
            <a:ext cx="5293341" cy="13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smtClean="0"/>
              <a:t>OARs TO BE CONTOURED</a:t>
            </a:r>
            <a:r>
              <a:rPr lang="en-US" dirty="0" smtClean="0"/>
              <a:t>: COMPROMIZE THE DOSE TO PTV</a:t>
            </a:r>
          </a:p>
          <a:p>
            <a:pPr lvl="1"/>
            <a:r>
              <a:rPr lang="en-US" u="sng" dirty="0"/>
              <a:t>RELATIVE OARs</a:t>
            </a:r>
            <a:r>
              <a:rPr lang="en-US" dirty="0"/>
              <a:t>: DO NOT COMPROMISE THE DOSE TO PTV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74" y="2702257"/>
            <a:ext cx="10088448" cy="4155743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74391" y="3551230"/>
            <a:ext cx="982640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9679" y="3973998"/>
            <a:ext cx="982640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6023" y="6008907"/>
            <a:ext cx="982640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9679" y="4898484"/>
            <a:ext cx="982640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6023" y="5689428"/>
            <a:ext cx="982640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1245" y="705610"/>
            <a:ext cx="453105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STRO-ACROP GUIDELINES 2016</a:t>
            </a:r>
          </a:p>
          <a:p>
            <a:pPr algn="ctr"/>
            <a:r>
              <a:rPr lang="en-US" sz="23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300" dirty="0">
                <a:ln>
                  <a:solidFill>
                    <a:schemeClr val="tx1"/>
                  </a:solidFill>
                </a:ln>
              </a:rPr>
              <a:t>‘target delineation of glioblastomas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’</a:t>
            </a:r>
            <a:endParaRPr lang="el-GR" dirty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35986" y="3129575"/>
            <a:ext cx="4653886" cy="346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5212"/>
            <a:ext cx="11353800" cy="3562066"/>
          </a:xfrm>
        </p:spPr>
        <p:txBody>
          <a:bodyPr/>
          <a:lstStyle/>
          <a:p>
            <a:endParaRPr lang="en-US" sz="3200" u="sng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5" y="2393052"/>
            <a:ext cx="10933921" cy="42697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242" y="3834062"/>
            <a:ext cx="710926" cy="232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04" y="207500"/>
            <a:ext cx="9395792" cy="13551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3410" y="3786775"/>
            <a:ext cx="1224572" cy="3265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94" y="4018787"/>
            <a:ext cx="5463106" cy="717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57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ΕΙΣΑΓΩΓΗ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21083" y="1626974"/>
            <a:ext cx="3123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ΣΥΓΧΡΟΝΟΣ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783" y="1626973"/>
            <a:ext cx="3167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ΣΧΕΔΙΑΣΜΟΣ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5" y="4004529"/>
            <a:ext cx="5666279" cy="120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42" y="4004528"/>
            <a:ext cx="5730308" cy="120325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113631" y="2704153"/>
            <a:ext cx="846161" cy="974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486276" y="2704153"/>
            <a:ext cx="846161" cy="974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5212"/>
            <a:ext cx="11353800" cy="3562066"/>
          </a:xfrm>
        </p:spPr>
        <p:txBody>
          <a:bodyPr/>
          <a:lstStyle/>
          <a:p>
            <a:endParaRPr lang="en-US" sz="3200" u="sng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1" y="2697014"/>
            <a:ext cx="5688260" cy="3646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35" y="2697014"/>
            <a:ext cx="5861699" cy="364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05" y="347737"/>
            <a:ext cx="9395792" cy="13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96" y="1758743"/>
            <a:ext cx="9281001" cy="509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95" y="364293"/>
            <a:ext cx="9281001" cy="1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ΣΥΜΠΕΡΑΣΜΑΤΑ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586" y="1555846"/>
            <a:ext cx="10466614" cy="553075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</a:t>
            </a:r>
            <a:r>
              <a:rPr lang="el-GR" sz="3200" dirty="0"/>
              <a:t>ΛΓΟΡΙΘΜΙΚΗ ΣΚΕΨΗ </a:t>
            </a:r>
            <a:r>
              <a:rPr lang="el-GR" sz="3200" dirty="0" smtClean="0"/>
              <a:t>ΑΠ</a:t>
            </a:r>
            <a:r>
              <a:rPr lang="el-GR" sz="3200" dirty="0"/>
              <a:t>Ο</a:t>
            </a:r>
            <a:r>
              <a:rPr lang="el-GR" sz="3200" dirty="0" smtClean="0"/>
              <a:t> </a:t>
            </a:r>
            <a:r>
              <a:rPr lang="el-GR" sz="3200" dirty="0"/>
              <a:t>ΑΚΤΙΝΟΘΕΡΑΠΕΥΤΗ ΟΓΚΟΛΟΓΟ.</a:t>
            </a:r>
            <a:endParaRPr lang="en-US" sz="3200" dirty="0"/>
          </a:p>
          <a:p>
            <a:r>
              <a:rPr lang="el-GR" sz="3200" dirty="0" smtClean="0"/>
              <a:t>ΑΠΑΡΑΙΤΗΤΗ Η ΣΥΝΕΡΓΑΣΙΑ ΜΕΤΑΞΥ ΤΩΝ ΕΜΠΛΕΚΟΜΕΝΩΝ. </a:t>
            </a:r>
            <a:endParaRPr lang="en-US" sz="3200" dirty="0" smtClean="0"/>
          </a:p>
          <a:p>
            <a:r>
              <a:rPr lang="en-US" sz="3200" dirty="0" smtClean="0"/>
              <a:t>E</a:t>
            </a:r>
            <a:r>
              <a:rPr lang="el-GR" sz="3200" dirty="0" smtClean="0"/>
              <a:t>ΞΑΤΟΜΙΚΕΥΜΕΝΟΣ ΣΧΕΔΙΑΣΜΟΣ ΘΕΡΑΠΕΙΑΣ.</a:t>
            </a:r>
          </a:p>
          <a:p>
            <a:r>
              <a:rPr lang="el-GR" sz="3200" dirty="0" smtClean="0"/>
              <a:t>ΘΕΡΜΟΠΛΑΣΤΙΚΗ ΜΑΣΚΑ ΑΚΙΝΗΤΟΠΟΙΗΣΗΣ.</a:t>
            </a:r>
          </a:p>
          <a:p>
            <a:r>
              <a:rPr lang="el-GR" sz="3200" dirty="0" smtClean="0"/>
              <a:t>ΠΑΧΟΣ ΤΟΜΗΣ:</a:t>
            </a:r>
            <a:r>
              <a:rPr lang="en-US" sz="3200" dirty="0" smtClean="0"/>
              <a:t>1-3 mm.</a:t>
            </a:r>
          </a:p>
          <a:p>
            <a:r>
              <a:rPr lang="en-US" sz="3200" dirty="0" smtClean="0"/>
              <a:t>MR IMAGING </a:t>
            </a:r>
            <a:r>
              <a:rPr lang="el-GR" sz="3200" dirty="0" smtClean="0"/>
              <a:t>Τ1</a:t>
            </a:r>
            <a:r>
              <a:rPr lang="en-US" sz="3200" dirty="0" smtClean="0"/>
              <a:t>W-</a:t>
            </a:r>
            <a:r>
              <a:rPr lang="el-GR" sz="3200" dirty="0" smtClean="0"/>
              <a:t>Τ2</a:t>
            </a:r>
            <a:r>
              <a:rPr lang="en-US" sz="3200" dirty="0" smtClean="0"/>
              <a:t>W-FLAIR:0.5-1.2 mm.</a:t>
            </a:r>
            <a:endParaRPr lang="en-US" sz="3200" dirty="0" smtClean="0"/>
          </a:p>
          <a:p>
            <a:r>
              <a:rPr lang="en-US" sz="3200" dirty="0" smtClean="0"/>
              <a:t>IMAGE REGISTRATION/FUSION.</a:t>
            </a:r>
          </a:p>
          <a:p>
            <a:r>
              <a:rPr lang="en-US" sz="3200" dirty="0" smtClean="0"/>
              <a:t>GTV-CTV-PTV </a:t>
            </a:r>
            <a:r>
              <a:rPr lang="en-US" sz="3200" dirty="0" smtClean="0"/>
              <a:t>MARGINS (</a:t>
            </a:r>
            <a:r>
              <a:rPr lang="en-US" sz="3200" i="1" dirty="0" smtClean="0"/>
              <a:t>EORTC-RTOG</a:t>
            </a:r>
            <a:r>
              <a:rPr lang="en-US" sz="3200" dirty="0" smtClean="0"/>
              <a:t>).</a:t>
            </a:r>
            <a:endParaRPr lang="en-US" sz="3200" b="1" i="1" u="sng" dirty="0" smtClean="0">
              <a:solidFill>
                <a:srgbClr val="FF0000"/>
              </a:solidFill>
            </a:endParaRP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OARs:</a:t>
            </a:r>
            <a:r>
              <a:rPr lang="el-GR" sz="3200" b="1" i="1" u="sng" dirty="0" smtClean="0">
                <a:solidFill>
                  <a:srgbClr val="FF0000"/>
                </a:solidFill>
              </a:rPr>
              <a:t>ΠΙΣΤΗ ΤΗΡΗΣΗ ΤΩΝ ΟΡΙΩΝ ΔΟΣΗΣ</a:t>
            </a:r>
            <a:r>
              <a:rPr lang="en-US" sz="3200" b="1" i="1" u="sng" dirty="0" smtClean="0">
                <a:solidFill>
                  <a:srgbClr val="FF0000"/>
                </a:solidFill>
              </a:rPr>
              <a:t>.</a:t>
            </a:r>
            <a:endParaRPr lang="el-GR" sz="3200" b="1" i="1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l-GR" sz="3200" dirty="0">
                <a:solidFill>
                  <a:srgbClr val="FF0000"/>
                </a:solidFill>
              </a:rPr>
              <a:t>ΣΥΓΧΡΟΝΟΣ</a:t>
            </a:r>
            <a:r>
              <a:rPr lang="el-GR" sz="3200" dirty="0"/>
              <a:t> </a:t>
            </a:r>
            <a:r>
              <a:rPr lang="el-GR" sz="3200" dirty="0" smtClean="0"/>
              <a:t>ΣΗΜΑΙΝΕΙ</a:t>
            </a:r>
            <a:r>
              <a:rPr lang="en-US" sz="3200" dirty="0" smtClean="0"/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ΟΡΓΑΝΩΣΗ-ΑΛΓΟΡΙΘΜΙΚΗ ΣΚΕΨΗ</a:t>
            </a:r>
            <a:endParaRPr lang="el-GR" sz="3200" b="1" i="1" u="sng" dirty="0" smtClean="0">
              <a:solidFill>
                <a:srgbClr val="FF0000"/>
              </a:solidFill>
            </a:endParaRPr>
          </a:p>
          <a:p>
            <a:pPr lvl="1"/>
            <a:endParaRPr lang="el-GR" b="1" i="1" u="sng" dirty="0"/>
          </a:p>
          <a:p>
            <a:pPr lvl="1"/>
            <a:r>
              <a:rPr lang="en-US" sz="3000" b="1" i="1" u="sng" dirty="0" smtClean="0"/>
              <a:t>PATIENT MULTIDISCIPLINARY MANAGEMENT</a:t>
            </a:r>
          </a:p>
          <a:p>
            <a:pPr lvl="1"/>
            <a:endParaRPr lang="en-US" b="1" i="1" u="sng" dirty="0"/>
          </a:p>
          <a:p>
            <a:pPr lvl="2"/>
            <a:r>
              <a:rPr lang="el-GR" sz="2400" dirty="0"/>
              <a:t>Σωστή και ενδελεχής λήψη </a:t>
            </a:r>
            <a:r>
              <a:rPr lang="el-GR" sz="2400" dirty="0" smtClean="0"/>
              <a:t>ιστορικού</a:t>
            </a:r>
            <a:r>
              <a:rPr lang="en-US" sz="2400" dirty="0" smtClean="0"/>
              <a:t>.</a:t>
            </a:r>
            <a:endParaRPr lang="el-GR" sz="2400" dirty="0"/>
          </a:p>
          <a:p>
            <a:pPr lvl="2"/>
            <a:r>
              <a:rPr lang="el-GR" sz="2400" dirty="0" smtClean="0"/>
              <a:t>Πιθανά </a:t>
            </a:r>
            <a:r>
              <a:rPr lang="el-GR" sz="2400" dirty="0" err="1" smtClean="0"/>
              <a:t>συνοδά</a:t>
            </a:r>
            <a:r>
              <a:rPr lang="el-GR" sz="2400" dirty="0" smtClean="0"/>
              <a:t> νοσήματα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2"/>
            <a:r>
              <a:rPr lang="el-GR" sz="2400" dirty="0" smtClean="0"/>
              <a:t>Λήψη φαρμακευτικής αγωγής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2"/>
            <a:r>
              <a:rPr lang="el-GR" sz="2400" dirty="0" smtClean="0"/>
              <a:t>Κλινική εξέταση</a:t>
            </a:r>
            <a:r>
              <a:rPr lang="en-US" sz="2400" dirty="0" smtClean="0"/>
              <a:t>.</a:t>
            </a:r>
            <a:endParaRPr lang="el-GR" sz="2400" b="1" i="1" u="sng" dirty="0"/>
          </a:p>
          <a:p>
            <a:pPr lvl="2"/>
            <a:r>
              <a:rPr lang="el-GR" sz="2400" dirty="0"/>
              <a:t>Επιπλέον διαγνωστικές </a:t>
            </a:r>
            <a:r>
              <a:rPr lang="el-GR" sz="2400" dirty="0" smtClean="0"/>
              <a:t>εξετάσεις-</a:t>
            </a:r>
            <a:r>
              <a:rPr lang="en-US" sz="2400" dirty="0" smtClean="0"/>
              <a:t> </a:t>
            </a:r>
            <a:r>
              <a:rPr lang="el-GR" sz="2400" dirty="0" smtClean="0"/>
              <a:t>Διάγνωση /</a:t>
            </a:r>
            <a:r>
              <a:rPr lang="en-US" sz="2400" dirty="0" smtClean="0"/>
              <a:t> </a:t>
            </a:r>
            <a:r>
              <a:rPr lang="el-GR" sz="2400" dirty="0" err="1" smtClean="0"/>
              <a:t>Σταδιοποιηση</a:t>
            </a:r>
            <a:r>
              <a:rPr lang="en-US" sz="2400" dirty="0" smtClean="0"/>
              <a:t>.</a:t>
            </a:r>
            <a:endParaRPr lang="en-US" sz="2400" dirty="0"/>
          </a:p>
          <a:p>
            <a:pPr lvl="2"/>
            <a:r>
              <a:rPr lang="el-GR" sz="2400" dirty="0"/>
              <a:t>Διατροφικές </a:t>
            </a:r>
            <a:r>
              <a:rPr lang="el-GR" sz="2400" dirty="0" smtClean="0"/>
              <a:t>οδηγίες</a:t>
            </a:r>
            <a:r>
              <a:rPr lang="en-US" sz="2400" dirty="0" smtClean="0"/>
              <a:t>.</a:t>
            </a:r>
            <a:endParaRPr lang="en-US" sz="2400" dirty="0"/>
          </a:p>
          <a:p>
            <a:pPr lvl="2"/>
            <a:r>
              <a:rPr lang="el-GR" sz="2400" dirty="0" smtClean="0"/>
              <a:t>Νοσηλευτική υποστήριξη.</a:t>
            </a:r>
            <a:endParaRPr lang="el-GR" sz="2400" dirty="0"/>
          </a:p>
          <a:p>
            <a:pPr lvl="2"/>
            <a:r>
              <a:rPr lang="el-GR" sz="2400" dirty="0"/>
              <a:t>Φυσιοθεραπευτική </a:t>
            </a:r>
            <a:r>
              <a:rPr lang="el-GR" sz="2400" dirty="0" smtClean="0"/>
              <a:t>υποστήριξη. </a:t>
            </a:r>
            <a:endParaRPr lang="en-US" sz="2400" dirty="0"/>
          </a:p>
          <a:p>
            <a:pPr lvl="2"/>
            <a:r>
              <a:rPr lang="el-GR" sz="2400" dirty="0" err="1" smtClean="0"/>
              <a:t>Λογοθεραπεία</a:t>
            </a:r>
            <a:r>
              <a:rPr lang="el-GR" sz="2400" dirty="0" smtClean="0"/>
              <a:t>.</a:t>
            </a:r>
            <a:endParaRPr lang="el-GR" sz="2400" dirty="0"/>
          </a:p>
          <a:p>
            <a:pPr lvl="2"/>
            <a:r>
              <a:rPr lang="el-GR" sz="2400" dirty="0"/>
              <a:t>Υποστήριξη από κοινωνικό </a:t>
            </a:r>
            <a:r>
              <a:rPr lang="el-GR" sz="2400" dirty="0" smtClean="0"/>
              <a:t>λειτουργό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............</a:t>
            </a:r>
            <a:r>
              <a:rPr lang="el-GR" dirty="0">
                <a:solidFill>
                  <a:srgbClr val="FF0000"/>
                </a:solidFill>
              </a:rPr>
              <a:t>ΠΡΙΝ</a:t>
            </a:r>
            <a:r>
              <a:rPr lang="el-GR" dirty="0"/>
              <a:t> ΤΟΝ ΣΧΕΔΙΑΣΜΟ.</a:t>
            </a:r>
            <a:endParaRPr lang="en-US" dirty="0"/>
          </a:p>
          <a:p>
            <a:pPr lvl="2"/>
            <a:endParaRPr lang="el-GR" sz="2800" dirty="0"/>
          </a:p>
          <a:p>
            <a:pPr lvl="2"/>
            <a:endParaRPr lang="el-GR" sz="2600" dirty="0"/>
          </a:p>
          <a:p>
            <a:pPr lvl="2"/>
            <a:endParaRPr lang="el-GR" sz="2400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70" y="502596"/>
            <a:ext cx="5940460" cy="11880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35522" y="805218"/>
            <a:ext cx="982639" cy="7779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5770" y="805218"/>
            <a:ext cx="1097887" cy="7779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032000" y="6125029"/>
            <a:ext cx="798286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ΣΥΓΧΡΟΝΟΣ-από </a:t>
            </a:r>
            <a:r>
              <a:rPr lang="el-GR" dirty="0" err="1" smtClean="0"/>
              <a:t>κκριτσ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>
            <a:normAutofit lnSpcReduction="10000"/>
          </a:bodyPr>
          <a:lstStyle/>
          <a:p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l-GR" sz="3000" dirty="0" smtClean="0">
                <a:solidFill>
                  <a:srgbClr val="FF0000"/>
                </a:solidFill>
              </a:rPr>
              <a:t>ΣΥΓΧΡΟΝΟΣ</a:t>
            </a:r>
            <a:r>
              <a:rPr lang="el-GR" sz="3000" dirty="0" smtClean="0"/>
              <a:t> ΣΗΜΑΙΝΕΙ</a:t>
            </a:r>
          </a:p>
          <a:p>
            <a:endParaRPr lang="el-GR" dirty="0" smtClean="0"/>
          </a:p>
          <a:p>
            <a:pPr lvl="1"/>
            <a:r>
              <a:rPr lang="en-US" sz="3000" b="1" i="1" u="sng" dirty="0" smtClean="0"/>
              <a:t>PRE-TREATMENT MULTIDISCIPLANARY COLABORATION WITH: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CORRECT IMAGING                   CORRECT STAGING                            </a:t>
            </a:r>
            <a:r>
              <a:rPr lang="el-GR" sz="2500" dirty="0" smtClean="0"/>
              <a:t>ΟΓΚΟΛΟΓΙΚΟ ΣΥΜΒΟΥΛΙΟ  </a:t>
            </a:r>
            <a:r>
              <a:rPr lang="en-US" sz="2500" dirty="0" smtClean="0"/>
              <a:t>(MDT</a:t>
            </a:r>
            <a:r>
              <a:rPr lang="en-US" sz="1800" dirty="0" smtClean="0"/>
              <a:t>)</a:t>
            </a:r>
            <a:r>
              <a:rPr lang="el-GR" sz="1800" dirty="0" smtClean="0"/>
              <a:t>                         </a:t>
            </a:r>
            <a:r>
              <a:rPr lang="el-GR" sz="2500" dirty="0"/>
              <a:t>ΕΓΚΡΙΣΗ ΓΙΑ </a:t>
            </a:r>
            <a:r>
              <a:rPr lang="el-GR" sz="2500" dirty="0" smtClean="0"/>
              <a:t>ΘΕΡΑΠΕΙΑ</a:t>
            </a:r>
            <a:r>
              <a:rPr lang="en-US" sz="2500" dirty="0" smtClean="0"/>
              <a:t>.</a:t>
            </a:r>
            <a:endParaRPr lang="en-US" sz="2500" dirty="0"/>
          </a:p>
          <a:p>
            <a:pPr lvl="2"/>
            <a:endParaRPr lang="el-GR" sz="24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............</a:t>
            </a:r>
            <a:r>
              <a:rPr lang="el-GR" dirty="0" smtClean="0">
                <a:solidFill>
                  <a:srgbClr val="FF0000"/>
                </a:solidFill>
              </a:rPr>
              <a:t>ΠΡΙΝ</a:t>
            </a:r>
            <a:r>
              <a:rPr lang="el-GR" dirty="0" smtClean="0"/>
              <a:t> ΤΟΝ ΣΧΕΔΙΑΣΜΟ.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225438" y="5910546"/>
            <a:ext cx="900332" cy="590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70" y="502596"/>
            <a:ext cx="5940460" cy="11880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079242" y="4384401"/>
            <a:ext cx="950794" cy="19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327487" y="4384401"/>
            <a:ext cx="950794" cy="19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54639" y="682388"/>
            <a:ext cx="1723734" cy="947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42496" y="682388"/>
            <a:ext cx="1723734" cy="947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22459" y="4765826"/>
            <a:ext cx="950794" cy="19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/>
          </a:bodyPr>
          <a:lstStyle/>
          <a:p>
            <a:pPr lvl="1"/>
            <a:r>
              <a:rPr lang="el-GR" sz="3000" dirty="0">
                <a:solidFill>
                  <a:srgbClr val="FF0000"/>
                </a:solidFill>
              </a:rPr>
              <a:t>ΣΥΓΧΡΟΝΟΣ</a:t>
            </a:r>
            <a:r>
              <a:rPr lang="el-GR" sz="3000" dirty="0"/>
              <a:t> </a:t>
            </a:r>
            <a:r>
              <a:rPr lang="el-GR" sz="3000" dirty="0" smtClean="0"/>
              <a:t>ΣΗΜΑΙΝΕ</a:t>
            </a:r>
            <a:r>
              <a:rPr lang="en-US" sz="3000" dirty="0" smtClean="0"/>
              <a:t>I</a:t>
            </a:r>
            <a:endParaRPr lang="el-GR" sz="3000" dirty="0" smtClean="0"/>
          </a:p>
          <a:p>
            <a:pPr lvl="1"/>
            <a:endParaRPr lang="el-GR" sz="2800" b="1" i="1" u="sng" dirty="0" smtClean="0"/>
          </a:p>
          <a:p>
            <a:pPr lvl="2"/>
            <a:r>
              <a:rPr lang="el-GR" sz="2800" b="1" i="1" u="sng" dirty="0" smtClean="0"/>
              <a:t>ΣΥΝΕΡΓΑΣΙΑ ΜΕ ΤΟΝ ΑΣΘΕΝΗ:</a:t>
            </a:r>
          </a:p>
          <a:p>
            <a:pPr lvl="2"/>
            <a:endParaRPr lang="el-GR" b="1" i="1" u="sng" dirty="0"/>
          </a:p>
          <a:p>
            <a:pPr lvl="3"/>
            <a:r>
              <a:rPr lang="el-GR" sz="2400" b="1" dirty="0" smtClean="0"/>
              <a:t>ΕΝΗΜΕΡΩΣΗ</a:t>
            </a:r>
            <a:r>
              <a:rPr lang="el-GR" sz="2400" dirty="0" smtClean="0"/>
              <a:t> ΤΟΥ ΑΣΘΕΝΟΥΣ ΓΙΑ ΤΟ ΣΥΜΠΕΡΑΣΜΑ ΤΟΥ </a:t>
            </a:r>
            <a:r>
              <a:rPr lang="en-US" sz="2400" dirty="0" smtClean="0"/>
              <a:t>MDT.</a:t>
            </a:r>
            <a:endParaRPr lang="el-GR" sz="2400" dirty="0" smtClean="0"/>
          </a:p>
          <a:p>
            <a:pPr marL="1371600" lvl="3" indent="0">
              <a:buNone/>
            </a:pPr>
            <a:endParaRPr lang="el-GR" b="1" i="1" u="sng" dirty="0" smtClean="0"/>
          </a:p>
          <a:p>
            <a:pPr lvl="4"/>
            <a:r>
              <a:rPr lang="el-GR" sz="2400" dirty="0" smtClean="0"/>
              <a:t>ΣΚΟΠΟΣ ΤΗΣ ΘΕΡΑΠΕΙΑΣ.</a:t>
            </a:r>
          </a:p>
          <a:p>
            <a:pPr lvl="4"/>
            <a:r>
              <a:rPr lang="el-GR" sz="2400" dirty="0" smtClean="0"/>
              <a:t>ΧΡΟΝΟΣ ΘΕΡΑΠΕΙΑΣ</a:t>
            </a:r>
            <a:r>
              <a:rPr lang="en-US" sz="2400" dirty="0" smtClean="0"/>
              <a:t>.</a:t>
            </a:r>
            <a:endParaRPr lang="en-US" sz="2400" dirty="0"/>
          </a:p>
          <a:p>
            <a:pPr lvl="4"/>
            <a:r>
              <a:rPr lang="el-GR" sz="2400" dirty="0" smtClean="0"/>
              <a:t>ΤΟΞΙΚΟΤΗΤΑ-ΑΝΤΙΜΕΤΩΠΗΣΗ</a:t>
            </a:r>
            <a:r>
              <a:rPr lang="en-US" sz="2400" dirty="0" smtClean="0"/>
              <a:t>.</a:t>
            </a:r>
            <a:endParaRPr lang="el-GR" sz="2400" dirty="0"/>
          </a:p>
          <a:p>
            <a:pPr lvl="4"/>
            <a:r>
              <a:rPr lang="el-GR" sz="2400" dirty="0"/>
              <a:t>ΕΚΤΙΜ</a:t>
            </a:r>
            <a:r>
              <a:rPr lang="en-US" sz="2400" dirty="0"/>
              <a:t>H</a:t>
            </a:r>
            <a:r>
              <a:rPr lang="el-GR" sz="2400" dirty="0"/>
              <a:t>ΣΗ ΤΟΥ ΑΠΟΤΕΛΕΣΜΑΤΟΣ</a:t>
            </a:r>
            <a:r>
              <a:rPr lang="en-US" sz="2400" dirty="0"/>
              <a:t>.</a:t>
            </a:r>
          </a:p>
          <a:p>
            <a:pPr lvl="3"/>
            <a:endParaRPr lang="el-GR" sz="2400" dirty="0" smtClean="0"/>
          </a:p>
          <a:p>
            <a:pPr lvl="2"/>
            <a:endParaRPr lang="el-GR" sz="2400" dirty="0" smtClean="0"/>
          </a:p>
          <a:p>
            <a:pPr lvl="5"/>
            <a:endParaRPr lang="el-GR" dirty="0" smtClean="0"/>
          </a:p>
          <a:p>
            <a:pPr lvl="4"/>
            <a:endParaRPr lang="el-GR" dirty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70176" y="2657845"/>
            <a:ext cx="2428869" cy="590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70" y="447683"/>
            <a:ext cx="5940460" cy="118809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42629" y="609600"/>
            <a:ext cx="1944914" cy="1026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l-GR" sz="3000" dirty="0">
                <a:solidFill>
                  <a:srgbClr val="FF0000"/>
                </a:solidFill>
              </a:rPr>
              <a:t>ΣΥΓΧΡΟΝΟΣ</a:t>
            </a:r>
            <a:r>
              <a:rPr lang="el-GR" sz="3000" dirty="0"/>
              <a:t> </a:t>
            </a:r>
            <a:r>
              <a:rPr lang="el-GR" sz="3000" dirty="0" smtClean="0"/>
              <a:t>ΣΗΜΑΙΝΕΙ…</a:t>
            </a:r>
            <a:r>
              <a:rPr lang="el-GR" sz="3000" dirty="0" smtClean="0">
                <a:solidFill>
                  <a:srgbClr val="FF0000"/>
                </a:solidFill>
              </a:rPr>
              <a:t>ΣΩΣΤΗ ΠΡΟΕΤΟΙΜΑΣΙΑ</a:t>
            </a:r>
          </a:p>
          <a:p>
            <a:pPr lvl="1"/>
            <a:r>
              <a:rPr lang="el-GR" dirty="0" smtClean="0"/>
              <a:t>ΣΩΣΤΗ ΑΚΙΝΗΤΟΠΟΙΗΣΗ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ΕΠΑΝΑΛ</a:t>
            </a:r>
            <a:r>
              <a:rPr lang="en-US" dirty="0" smtClean="0"/>
              <a:t>H</a:t>
            </a:r>
            <a:r>
              <a:rPr lang="el-GR" dirty="0" smtClean="0"/>
              <a:t>Ψ</a:t>
            </a:r>
            <a:r>
              <a:rPr lang="en-US" dirty="0"/>
              <a:t>I</a:t>
            </a:r>
            <a:r>
              <a:rPr lang="el-GR" dirty="0" smtClean="0"/>
              <a:t>ΜΟΤΗΤΑ </a:t>
            </a:r>
            <a:r>
              <a:rPr lang="el-GR" dirty="0" smtClean="0"/>
              <a:t>ΣΤΗΝ ΑΚΙΝΗΤΟΠΟΙΗΣΗ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ΠΡΟΣΑΡΜΟΣΜΕΝΟΣ-ΕΞΑΤΟΜΙΚΕΥΜΕΝΟΣ ΣΧΕΔΙΑΣΜΟΣ ΘΕΡΑΠΕΙΑΣ ΓΙΑ ΤΟΝ ΚΑΘΕ ΑΣΘΕΝΗ ΚΑΤΑ ΠΕΡΙΠΤΩΣΗ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l-GR" dirty="0"/>
              <a:t>ΠΡΟΚΑΘΟΡΙΣΜΕΝΟ ΓΡΑΠΤΟ ΠΡΩΤΟΚΟΛΛΟ ΔΙΑΔΙΚΑΣΙΩΝ ΚΑΙ ΑΡΜΟΔΙΟΤΗΤΩΝ ΓΙΑ </a:t>
            </a:r>
            <a:r>
              <a:rPr lang="el-GR" dirty="0" smtClean="0"/>
              <a:t>ΚΑΘΕ ΕΜΠΛΕΚΟΜΕΝΟ</a:t>
            </a:r>
            <a:r>
              <a:rPr lang="en-US" dirty="0" smtClean="0"/>
              <a:t>.</a:t>
            </a:r>
            <a:endParaRPr lang="el-GR" dirty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31" y="209054"/>
            <a:ext cx="6847351" cy="14193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829506" y="4137770"/>
            <a:ext cx="859809" cy="1171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770496" y="641445"/>
            <a:ext cx="2169994" cy="750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9737" y="327546"/>
            <a:ext cx="1789769" cy="313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2123</Words>
  <Application>Microsoft Office PowerPoint</Application>
  <PresentationFormat>Widescreen</PresentationFormat>
  <Paragraphs>492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Eπαιδευτική Συνάντηση Ακτινοθεραπευτικής Ογκολογίας Θεσσαλονίκη 22.5.2016    ΚΕΝΤΡΙΚΟ ΝΕΥΡΙΚΟ ΣΥΣΤΗΜΑ ΣΥΓΧΡΟΝΟΣ ΣΧΕΔΙΑΣΜΟΣ ΑΚΤΙΝΟΘΕΡΑΠΕΙΑΣ    </vt:lpstr>
      <vt:lpstr>ΣΧΕΔΙΑΣΜΟΣ ΑΚΤΙΝΟΘΕΡΑΠΕΙΑΣ</vt:lpstr>
      <vt:lpstr>ΕΙΣΑΓΩΓΗ</vt:lpstr>
      <vt:lpstr>Οργανόγραμμα κατά ICRU 83 (2010)</vt:lpstr>
      <vt:lpstr>ΕΙΣΑΓΩΓΗ</vt:lpstr>
      <vt:lpstr>PowerPoint Presentation</vt:lpstr>
      <vt:lpstr>ΣΥΓΧΡΟΝΟΣ-από κκριτσ</vt:lpstr>
      <vt:lpstr>PowerPoint Presentation</vt:lpstr>
      <vt:lpstr>PowerPoint Presentation</vt:lpstr>
      <vt:lpstr>PowerPoint Presentation</vt:lpstr>
      <vt:lpstr>ΣΥΓΧΡΟΝΟΣ</vt:lpstr>
      <vt:lpstr>PowerPoint Presentation</vt:lpstr>
      <vt:lpstr>PowerPoint Presentation</vt:lpstr>
      <vt:lpstr>ΑΚΙΝΗΤΟΠΟΙΗΣΗ  ΚΕΦΑΛΗΣ</vt:lpstr>
      <vt:lpstr>PowerPoint Presentation</vt:lpstr>
      <vt:lpstr>IMAGE REGISTRATION-FUSION</vt:lpstr>
      <vt:lpstr>ΣΧΕΔΙΑΣΜΟΣ ΑΚΤΙΝΟΘΕΡΑΠΕΙΑΣ</vt:lpstr>
      <vt:lpstr>ΣΧΕΔΙΑΣΜΟΣ ΑΚΤΙΝΟΘΕΡΑΠΕΙΑΣ</vt:lpstr>
      <vt:lpstr>ΠΑΘΗΣΕΙΣ ΤΟΥ ΚΕΝΤΡΙΚΟΥ ΝΕΥΡΙΚΟΥ ΣΥΣΤΗΜΑΤΟΣ ΓΕΝΙΚΕΣ ΑΡΧΕΣ-TEXNIΚΕΣ (NCCN V.1 2015)</vt:lpstr>
      <vt:lpstr>ΠΑΘΗΣΕΙΣ ΤΟΥ ΚΕΝΤΡΙΚΟΥ ΝΕΥΡΙΚΟΥ ΣΥΣΤΗΜΑΤΟΣ ΓΕΝΙΚΕΣ ΑΡΧΕΣ-TEXNIΚΕΣ (NCCN V.1 2015)</vt:lpstr>
      <vt:lpstr>ΠΑΘΗΣΕΙΣ ΤΟΥ ΚΕΝΤΡΙΚΟΥ ΝΕΥΡΙΚΟΥ ΣΥΣΤΗΜΑΤΟΣ ΓΕΝΙΚΕΣ ΑΡΧΕΣ-TEXNIΚΕΣ (NCCN V.1 2015)</vt:lpstr>
      <vt:lpstr>WHO CLASSIFICATION OF GLIOMA</vt:lpstr>
      <vt:lpstr>ΠΑΘΗΣΕΙΣ ΤΟΥ ΚΕΝΤΡΙΚΟΥ ΝΕΥΡΙΚΟΥ ΣΥΣΤΗΜΑΤΟΣ ΓΕΝΙΚΕΣ ΑΡΧΕΣ-TEXNIΚΕΣ (NCCN V.1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GRADE GLIOMAS (WHO III)</vt:lpstr>
      <vt:lpstr>LOW GRADE GLIOMAS</vt:lpstr>
      <vt:lpstr>LOW GRADE GLIOMAS</vt:lpstr>
      <vt:lpstr>RECURRENT GLIOMAS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ΣΥΜΠΕΡΑΣΜΑΤΑ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patas</dc:creator>
  <cp:lastModifiedBy>george patas</cp:lastModifiedBy>
  <cp:revision>734</cp:revision>
  <cp:lastPrinted>2016-05-21T10:36:43Z</cp:lastPrinted>
  <dcterms:created xsi:type="dcterms:W3CDTF">2016-04-05T09:55:18Z</dcterms:created>
  <dcterms:modified xsi:type="dcterms:W3CDTF">2016-05-21T17:47:11Z</dcterms:modified>
</cp:coreProperties>
</file>